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4"/>
  </p:sldMasterIdLst>
  <p:notesMasterIdLst>
    <p:notesMasterId r:id="rId27"/>
  </p:notesMasterIdLst>
  <p:handoutMasterIdLst>
    <p:handoutMasterId r:id="rId28"/>
  </p:handoutMasterIdLst>
  <p:sldIdLst>
    <p:sldId id="267" r:id="rId5"/>
    <p:sldId id="311" r:id="rId6"/>
    <p:sldId id="312" r:id="rId7"/>
    <p:sldId id="326" r:id="rId8"/>
    <p:sldId id="327" r:id="rId9"/>
    <p:sldId id="313" r:id="rId10"/>
    <p:sldId id="314" r:id="rId11"/>
    <p:sldId id="315" r:id="rId12"/>
    <p:sldId id="316" r:id="rId13"/>
    <p:sldId id="328" r:id="rId14"/>
    <p:sldId id="317" r:id="rId15"/>
    <p:sldId id="318" r:id="rId16"/>
    <p:sldId id="319" r:id="rId17"/>
    <p:sldId id="320" r:id="rId18"/>
    <p:sldId id="321" r:id="rId19"/>
    <p:sldId id="322" r:id="rId20"/>
    <p:sldId id="333" r:id="rId21"/>
    <p:sldId id="329" r:id="rId22"/>
    <p:sldId id="330" r:id="rId23"/>
    <p:sldId id="331" r:id="rId24"/>
    <p:sldId id="332" r:id="rId25"/>
    <p:sldId id="324" r:id="rId26"/>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9" autoAdjust="0"/>
    <p:restoredTop sz="94599" autoAdjust="0"/>
  </p:normalViewPr>
  <p:slideViewPr>
    <p:cSldViewPr>
      <p:cViewPr varScale="1">
        <p:scale>
          <a:sx n="82" d="100"/>
          <a:sy n="82" d="100"/>
        </p:scale>
        <p:origin x="773" y="62"/>
      </p:cViewPr>
      <p:guideLst>
        <p:guide pos="3839"/>
        <p:guide orient="horz" pos="2160"/>
      </p:guideLst>
    </p:cSldViewPr>
  </p:slideViewPr>
  <p:outlineViewPr>
    <p:cViewPr>
      <p:scale>
        <a:sx n="33" d="100"/>
        <a:sy n="33" d="100"/>
      </p:scale>
      <p:origin x="0" y="0"/>
    </p:cViewPr>
  </p:outlineViewPr>
  <p:notesTextViewPr>
    <p:cViewPr>
      <p:scale>
        <a:sx n="100" d="100"/>
        <a:sy n="100" d="100"/>
      </p:scale>
      <p:origin x="0" y="0"/>
    </p:cViewPr>
  </p:notesTextViewPr>
  <p:notesViewPr>
    <p:cSldViewPr showGuides="1">
      <p:cViewPr varScale="1">
        <p:scale>
          <a:sx n="63" d="100"/>
          <a:sy n="63" d="100"/>
        </p:scale>
        <p:origin x="2838"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0E6E22E-288A-414B-A8DE-E4DBD03D5FC0}" type="datetimeFigureOut">
              <a:rPr lang="en-US"/>
              <a:pPr/>
              <a:t>9/30/2023</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1114579-D02A-4B51-B5DF-8EC449F77AC7}" type="slidenum">
              <a:rPr/>
              <a:pPr/>
              <a:t>‹#›</a:t>
            </a:fld>
            <a:endParaRPr/>
          </a:p>
        </p:txBody>
      </p:sp>
    </p:spTree>
    <p:extLst>
      <p:ext uri="{BB962C8B-B14F-4D97-AF65-F5344CB8AC3E}">
        <p14:creationId xmlns:p14="http://schemas.microsoft.com/office/powerpoint/2010/main" val="2768126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9A9AE7E-E0F9-4C51-AD9A-F4C3A6E23BBF}" type="datetimeFigureOut">
              <a:rPr lang="en-US"/>
              <a:pPr/>
              <a:t>9/30/2023</a:t>
            </a:fld>
            <a:endParaRPr/>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074690-7256-4BB9-AC0F-97AEAE8CDEC2}" type="slidenum">
              <a:rPr/>
              <a:pPr/>
              <a:t>‹#›</a:t>
            </a:fld>
            <a:endParaRPr/>
          </a:p>
        </p:txBody>
      </p:sp>
    </p:spTree>
    <p:extLst>
      <p:ext uri="{BB962C8B-B14F-4D97-AF65-F5344CB8AC3E}">
        <p14:creationId xmlns:p14="http://schemas.microsoft.com/office/powerpoint/2010/main" val="4274261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74690-7256-4BB9-AC0F-97AEAE8CDEC2}"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074690-7256-4BB9-AC0F-97AEAE8CDEC2}" type="slidenum">
              <a:rPr lang="en-US" smtClean="0"/>
              <a:pPr/>
              <a:t>5</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6074690-7256-4BB9-AC0F-97AEAE8CDEC2}" type="slidenum">
              <a:rPr lang="en-US" smtClean="0"/>
              <a:pPr/>
              <a:t>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6074690-7256-4BB9-AC0F-97AEAE8CDEC2}" type="slidenum">
              <a:rPr lang="en-IN" smtClean="0"/>
              <a:pPr/>
              <a:t>17</a:t>
            </a:fld>
            <a:endParaRPr lang="en-IN"/>
          </a:p>
        </p:txBody>
      </p:sp>
    </p:spTree>
    <p:extLst>
      <p:ext uri="{BB962C8B-B14F-4D97-AF65-F5344CB8AC3E}">
        <p14:creationId xmlns:p14="http://schemas.microsoft.com/office/powerpoint/2010/main" val="3342285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N" dirty="0"/>
          </a:p>
        </p:txBody>
      </p:sp>
      <p:sp>
        <p:nvSpPr>
          <p:cNvPr id="4" name="Slide Number Placeholder 3"/>
          <p:cNvSpPr>
            <a:spLocks noGrp="1"/>
          </p:cNvSpPr>
          <p:nvPr>
            <p:ph type="sldNum" sz="quarter" idx="5"/>
          </p:nvPr>
        </p:nvSpPr>
        <p:spPr/>
        <p:txBody>
          <a:bodyPr/>
          <a:lstStyle/>
          <a:p>
            <a:fld id="{C6074690-7256-4BB9-AC0F-97AEAE8CDEC2}" type="slidenum">
              <a:rPr lang="en-IN" smtClean="0"/>
              <a:pPr/>
              <a:t>18</a:t>
            </a:fld>
            <a:endParaRPr lang="en-IN"/>
          </a:p>
        </p:txBody>
      </p:sp>
    </p:spTree>
    <p:extLst>
      <p:ext uri="{BB962C8B-B14F-4D97-AF65-F5344CB8AC3E}">
        <p14:creationId xmlns:p14="http://schemas.microsoft.com/office/powerpoint/2010/main" val="42834202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1376792" y="1905003"/>
            <a:ext cx="9435241" cy="1625599"/>
          </a:xfrm>
        </p:spPr>
        <p:txBody>
          <a:bodyPr>
            <a:normAutofit/>
          </a:bodyPr>
          <a:lstStyle>
            <a:lvl1pPr algn="ctr">
              <a:lnSpc>
                <a:spcPct val="90000"/>
              </a:lnSpc>
              <a:defRPr sz="4800">
                <a:solidFill>
                  <a:schemeClr val="tx2"/>
                </a:solidFill>
              </a:defRPr>
            </a:lvl1pPr>
          </a:lstStyle>
          <a:p>
            <a:r>
              <a:rPr lang="en-US"/>
              <a:t>Click to edit Master title style</a:t>
            </a:r>
            <a:endParaRPr/>
          </a:p>
        </p:txBody>
      </p:sp>
      <p:sp>
        <p:nvSpPr>
          <p:cNvPr id="3" name="Subtitle 2"/>
          <p:cNvSpPr>
            <a:spLocks noGrp="1"/>
          </p:cNvSpPr>
          <p:nvPr>
            <p:ph type="subTitle" idx="1"/>
          </p:nvPr>
        </p:nvSpPr>
        <p:spPr>
          <a:xfrm>
            <a:off x="1382103" y="3657123"/>
            <a:ext cx="9429931" cy="991077"/>
          </a:xfrm>
        </p:spPr>
        <p:txBody>
          <a:bodyPr>
            <a:normAutofit/>
          </a:bodyPr>
          <a:lstStyle>
            <a:lvl1pPr marL="0" indent="0" algn="ctr">
              <a:spcBef>
                <a:spcPts val="0"/>
              </a:spcBef>
              <a:buNone/>
              <a:defRPr sz="200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5" name="Footer Placeholder 4"/>
          <p:cNvSpPr>
            <a:spLocks noGrp="1"/>
          </p:cNvSpPr>
          <p:nvPr>
            <p:ph type="ftr" sz="quarter" idx="11"/>
          </p:nvPr>
        </p:nvSpPr>
        <p:spPr/>
        <p:txBody>
          <a:bodyPr/>
          <a:lstStyle>
            <a:lvl1pPr>
              <a:defRPr>
                <a:solidFill>
                  <a:schemeClr val="tx2"/>
                </a:solidFill>
              </a:defRPr>
            </a:lvl1pPr>
          </a:lstStyle>
          <a:p>
            <a:endParaRPr/>
          </a:p>
        </p:txBody>
      </p:sp>
      <p:sp>
        <p:nvSpPr>
          <p:cNvPr id="4" name="Date Placeholder 3"/>
          <p:cNvSpPr>
            <a:spLocks noGrp="1"/>
          </p:cNvSpPr>
          <p:nvPr>
            <p:ph type="dt" sz="half" idx="10"/>
          </p:nvPr>
        </p:nvSpPr>
        <p:spPr/>
        <p:txBody>
          <a:bodyPr/>
          <a:lstStyle>
            <a:lvl1pPr>
              <a:defRPr>
                <a:solidFill>
                  <a:schemeClr val="tx2"/>
                </a:solidFill>
              </a:defRPr>
            </a:lvl1pPr>
          </a:lstStyle>
          <a:p>
            <a:fld id="{7CCD79FA-D64C-4DC3-A75A-B6826FAD20B9}" type="datetime1">
              <a:rPr lang="en-US" smtClean="0"/>
              <a:t>9/30/2023</a:t>
            </a:fld>
            <a:endParaRPr/>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DF28FB93-0A08-4E7D-8E63-9EFA29F1E093}" type="slidenum">
              <a:rPr/>
              <a:pPr/>
              <a:t>‹#›</a:t>
            </a:fld>
            <a:endParaRPr/>
          </a:p>
        </p:txBody>
      </p:sp>
      <p:grpSp>
        <p:nvGrpSpPr>
          <p:cNvPr id="7" name="Group 6"/>
          <p:cNvGrpSpPr/>
          <p:nvPr/>
        </p:nvGrpSpPr>
        <p:grpSpPr>
          <a:xfrm>
            <a:off x="1218882" y="1600200"/>
            <a:ext cx="9739746" cy="73152"/>
            <a:chOff x="914400" y="1200150"/>
            <a:chExt cx="7306712" cy="54864"/>
          </a:xfrm>
        </p:grpSpPr>
        <p:sp>
          <p:nvSpPr>
            <p:cNvPr id="8" name="Oval 7"/>
            <p:cNvSpPr/>
            <p:nvPr/>
          </p:nvSpPr>
          <p:spPr>
            <a:xfrm>
              <a:off x="8166248"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Oval 8"/>
            <p:cNvSpPr/>
            <p:nvPr/>
          </p:nvSpPr>
          <p:spPr>
            <a:xfrm>
              <a:off x="914400" y="12001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0" name="Group 9"/>
            <p:cNvGrpSpPr/>
            <p:nvPr/>
          </p:nvGrpSpPr>
          <p:grpSpPr>
            <a:xfrm>
              <a:off x="1036847" y="1207626"/>
              <a:ext cx="7074290" cy="38998"/>
              <a:chOff x="2141408" y="1752956"/>
              <a:chExt cx="7315200" cy="38998"/>
            </a:xfrm>
            <a:solidFill>
              <a:schemeClr val="tx2"/>
            </a:solidFill>
          </p:grpSpPr>
          <p:cxnSp>
            <p:nvCxnSpPr>
              <p:cNvPr id="11" name="Straight Connector 10"/>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grpSp>
        <p:nvGrpSpPr>
          <p:cNvPr id="13" name="Group 12"/>
          <p:cNvGrpSpPr/>
          <p:nvPr/>
        </p:nvGrpSpPr>
        <p:grpSpPr>
          <a:xfrm>
            <a:off x="1218882" y="4851400"/>
            <a:ext cx="9739746" cy="73152"/>
            <a:chOff x="914400" y="3638550"/>
            <a:chExt cx="7306712" cy="54864"/>
          </a:xfrm>
        </p:grpSpPr>
        <p:sp>
          <p:nvSpPr>
            <p:cNvPr id="14" name="Oval 13"/>
            <p:cNvSpPr/>
            <p:nvPr/>
          </p:nvSpPr>
          <p:spPr>
            <a:xfrm>
              <a:off x="8166248"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Oval 14"/>
            <p:cNvSpPr/>
            <p:nvPr/>
          </p:nvSpPr>
          <p:spPr>
            <a:xfrm>
              <a:off x="914400" y="3638550"/>
              <a:ext cx="54864" cy="54864"/>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nvGrpSpPr>
            <p:cNvPr id="16" name="Group 15"/>
            <p:cNvGrpSpPr/>
            <p:nvPr/>
          </p:nvGrpSpPr>
          <p:grpSpPr>
            <a:xfrm>
              <a:off x="1036847" y="3646026"/>
              <a:ext cx="7074290" cy="38998"/>
              <a:chOff x="2141408" y="1752956"/>
              <a:chExt cx="7315200" cy="38998"/>
            </a:xfrm>
            <a:solidFill>
              <a:schemeClr val="tx2"/>
            </a:solidFill>
          </p:grpSpPr>
          <p:cxnSp>
            <p:nvCxnSpPr>
              <p:cNvPr id="17" name="Straight Connector 16"/>
              <p:cNvCxnSpPr/>
              <p:nvPr/>
            </p:nvCxnSpPr>
            <p:spPr>
              <a:xfrm>
                <a:off x="2141408" y="1752956"/>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2141408" y="1791954"/>
                <a:ext cx="7315200" cy="0"/>
              </a:xfrm>
              <a:prstGeom prst="line">
                <a:avLst/>
              </a:prstGeom>
              <a:grpFill/>
              <a:ln w="12700">
                <a:solidFill>
                  <a:schemeClr val="tx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7437643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B0BAF363-85A9-48C6-BF8A-C377677E6EB2}" type="datetime1">
              <a:rPr lang="en-US" smtClean="0"/>
              <a:t>9/30/2023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223223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34563" y="434975"/>
            <a:ext cx="1168400" cy="5661025"/>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613" y="434975"/>
            <a:ext cx="8413750" cy="5661025"/>
          </a:xfrm>
        </p:spPr>
        <p:txBody>
          <a:bodyPr vert="eaVert"/>
          <a:lstStyle>
            <a:lvl5pPr>
              <a:defRPr/>
            </a:lvl5pPr>
            <a:lvl6pPr>
              <a:defRPr/>
            </a:lvl6pPr>
            <a:lvl7pPr>
              <a:defRPr/>
            </a:lvl7pPr>
            <a:lvl8pPr>
              <a:defRPr baseline="0"/>
            </a:lvl8pPr>
            <a:lvl9pPr>
              <a:defRPr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E23EBC97-CDEA-485F-B21E-EACBB7F4528D}" type="datetime1">
              <a:rPr lang="en-US" smtClean="0"/>
              <a:t>9/30/2023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085700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9D70BD44-A645-4DD8-A5F9-DD8936CABE2C}" type="datetime1">
              <a:rPr lang="en-US" smtClean="0"/>
              <a:t>9/30/2023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499062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22030" y="990599"/>
            <a:ext cx="9344765" cy="2235203"/>
          </a:xfrm>
        </p:spPr>
        <p:txBody>
          <a:bodyPr anchor="b">
            <a:normAutofit/>
          </a:bodyPr>
          <a:lstStyle>
            <a:lvl1pPr algn="ctr">
              <a:lnSpc>
                <a:spcPct val="90000"/>
              </a:lnSpc>
              <a:defRPr sz="4800" b="0" cap="none" baseline="0"/>
            </a:lvl1pPr>
          </a:lstStyle>
          <a:p>
            <a:r>
              <a:rPr lang="en-US"/>
              <a:t>Click to edit Master title style</a:t>
            </a:r>
            <a:endParaRPr/>
          </a:p>
        </p:txBody>
      </p:sp>
      <p:sp>
        <p:nvSpPr>
          <p:cNvPr id="3" name="Text Placeholder 2"/>
          <p:cNvSpPr>
            <a:spLocks noGrp="1"/>
          </p:cNvSpPr>
          <p:nvPr>
            <p:ph type="body" idx="1"/>
          </p:nvPr>
        </p:nvSpPr>
        <p:spPr>
          <a:xfrm>
            <a:off x="1422030" y="3733800"/>
            <a:ext cx="9344765" cy="12192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CE592CE2-FE02-4B6D-B409-05AC46CA5914}" type="datetime1">
              <a:rPr lang="en-US" smtClean="0"/>
              <a:t>9/30/2023</a:t>
            </a:fld>
            <a:endParaRPr/>
          </a:p>
        </p:txBody>
      </p:sp>
      <p:sp>
        <p:nvSpPr>
          <p:cNvPr id="6" name="Slide Number Placeholder 5"/>
          <p:cNvSpPr>
            <a:spLocks noGrp="1"/>
          </p:cNvSpPr>
          <p:nvPr>
            <p:ph type="sldNum" sz="quarter" idx="12"/>
          </p:nvPr>
        </p:nvSpPr>
        <p:spPr/>
        <p:txBody>
          <a:bodyPr/>
          <a:lstStyle/>
          <a:p>
            <a:fld id="{DF28FB93-0A08-4E7D-8E63-9EFA29F1E093}" type="slidenum">
              <a:rPr/>
              <a:pPr/>
              <a:t>‹#›</a:t>
            </a:fld>
            <a:endParaRPr/>
          </a:p>
        </p:txBody>
      </p:sp>
      <p:grpSp>
        <p:nvGrpSpPr>
          <p:cNvPr id="13" name="Group 12"/>
          <p:cNvGrpSpPr/>
          <p:nvPr/>
        </p:nvGrpSpPr>
        <p:grpSpPr>
          <a:xfrm>
            <a:off x="3273781" y="3475736"/>
            <a:ext cx="5641265" cy="54864"/>
            <a:chOff x="2455975" y="2588441"/>
            <a:chExt cx="4232051" cy="41148"/>
          </a:xfrm>
        </p:grpSpPr>
        <p:sp>
          <p:nvSpPr>
            <p:cNvPr id="14" name="Oval 13"/>
            <p:cNvSpPr/>
            <p:nvPr/>
          </p:nvSpPr>
          <p:spPr>
            <a:xfrm>
              <a:off x="6642306"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sp>
          <p:nvSpPr>
            <p:cNvPr id="15" name="Oval 14"/>
            <p:cNvSpPr/>
            <p:nvPr/>
          </p:nvSpPr>
          <p:spPr>
            <a:xfrm>
              <a:off x="2455975" y="2588441"/>
              <a:ext cx="45720" cy="41148"/>
            </a:xfrm>
            <a:prstGeom prst="ellipse">
              <a:avLst/>
            </a:prstGeom>
            <a:solidFill>
              <a:schemeClr val="tx1"/>
            </a:solidFill>
            <a:ln w="26425" cap="flat" cmpd="sng" algn="ctr">
              <a:solidFill>
                <a:schemeClr val="tx1"/>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a:ln>
                  <a:noFill/>
                </a:ln>
                <a:solidFill>
                  <a:sysClr val="window" lastClr="FFFFFF"/>
                </a:solidFill>
                <a:effectLst/>
                <a:uLnTx/>
                <a:uFillTx/>
                <a:latin typeface="Constantia"/>
                <a:ea typeface="+mn-ea"/>
                <a:cs typeface="+mn-cs"/>
              </a:endParaRPr>
            </a:p>
          </p:txBody>
        </p:sp>
        <p:grpSp>
          <p:nvGrpSpPr>
            <p:cNvPr id="16" name="Group 15"/>
            <p:cNvGrpSpPr/>
            <p:nvPr/>
          </p:nvGrpSpPr>
          <p:grpSpPr>
            <a:xfrm>
              <a:off x="2563229" y="2594391"/>
              <a:ext cx="4023360" cy="29249"/>
              <a:chOff x="2550323" y="3458731"/>
              <a:chExt cx="4023360" cy="38998"/>
            </a:xfrm>
          </p:grpSpPr>
          <p:cxnSp>
            <p:nvCxnSpPr>
              <p:cNvPr id="17" name="Straight Connector 16"/>
              <p:cNvCxnSpPr/>
              <p:nvPr/>
            </p:nvCxnSpPr>
            <p:spPr>
              <a:xfrm>
                <a:off x="2550323" y="3458731"/>
                <a:ext cx="4023360" cy="0"/>
              </a:xfrm>
              <a:prstGeom prst="line">
                <a:avLst/>
              </a:prstGeom>
              <a:noFill/>
              <a:ln w="12700" cap="flat" cmpd="sng" algn="ctr">
                <a:solidFill>
                  <a:schemeClr val="tx1"/>
                </a:solidFill>
                <a:prstDash val="solid"/>
              </a:ln>
              <a:effectLst/>
            </p:spPr>
          </p:cxnSp>
          <p:cxnSp>
            <p:nvCxnSpPr>
              <p:cNvPr id="18" name="Straight Connector 17"/>
              <p:cNvCxnSpPr/>
              <p:nvPr/>
            </p:nvCxnSpPr>
            <p:spPr>
              <a:xfrm>
                <a:off x="2550323" y="3497729"/>
                <a:ext cx="4023360" cy="0"/>
              </a:xfrm>
              <a:prstGeom prst="line">
                <a:avLst/>
              </a:prstGeom>
              <a:noFill/>
              <a:ln w="12700" cap="flat" cmpd="sng" algn="ctr">
                <a:solidFill>
                  <a:schemeClr val="tx1"/>
                </a:solidFill>
                <a:prstDash val="solid"/>
              </a:ln>
              <a:effectLst/>
            </p:spPr>
          </p:cxnSp>
        </p:grpSp>
      </p:grpSp>
    </p:spTree>
    <p:extLst>
      <p:ext uri="{BB962C8B-B14F-4D97-AF65-F5344CB8AC3E}">
        <p14:creationId xmlns:p14="http://schemas.microsoft.com/office/powerpoint/2010/main" val="55262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1218883"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195986" y="1803400"/>
            <a:ext cx="4773956" cy="4267200"/>
          </a:xfrm>
        </p:spPr>
        <p:txBody>
          <a:bodyPr>
            <a:normAutofit/>
          </a:bodyPr>
          <a:lstStyle>
            <a:lvl1pPr>
              <a:defRPr sz="2400"/>
            </a:lvl1pPr>
            <a:lvl2pPr>
              <a:defRPr sz="2000"/>
            </a:lvl2pPr>
            <a:lvl3pPr>
              <a:defRPr sz="1800"/>
            </a:lvl3pPr>
            <a:lvl4pPr>
              <a:defRPr sz="1600"/>
            </a:lvl4pPr>
            <a:lvl5pPr>
              <a:defRPr sz="1600"/>
            </a:lvl5pPr>
            <a:lvl6pPr>
              <a:defRPr sz="1800"/>
            </a:lvl6pPr>
            <a:lvl7pPr>
              <a:defRPr sz="1800"/>
            </a:lvl7pPr>
            <a:lvl8pPr>
              <a:defRPr sz="1800" baseline="0"/>
            </a:lvl8pPr>
            <a:lvl9pPr>
              <a:defRPr sz="18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76FBD13B-A76F-41A1-A6A2-A5206911C874}" type="datetime1">
              <a:rPr lang="en-US" smtClean="0"/>
              <a:t>9/30/2023</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860775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22945"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18883"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00049" y="1803400"/>
            <a:ext cx="4769806" cy="711200"/>
          </a:xfrm>
        </p:spPr>
        <p:txBody>
          <a:bodyPr anchor="ctr">
            <a:normAutofit/>
          </a:bodyPr>
          <a:lstStyle>
            <a:lvl1pPr marL="0" indent="0">
              <a:lnSpc>
                <a:spcPct val="90000"/>
              </a:lnSpc>
              <a:spcBef>
                <a:spcPts val="0"/>
              </a:spcBef>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5986" y="2514600"/>
            <a:ext cx="4773956" cy="3556000"/>
          </a:xfrm>
        </p:spPr>
        <p:txBody>
          <a:bodyPr>
            <a:normAutofit/>
          </a:bodyPr>
          <a:lstStyle>
            <a:lvl1pPr>
              <a:spcBef>
                <a:spcPts val="1600"/>
              </a:spcBef>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8" name="Footer Placeholder 7"/>
          <p:cNvSpPr>
            <a:spLocks noGrp="1"/>
          </p:cNvSpPr>
          <p:nvPr>
            <p:ph type="ftr" sz="quarter" idx="11"/>
          </p:nvPr>
        </p:nvSpPr>
        <p:spPr/>
        <p:txBody>
          <a:bodyPr/>
          <a:lstStyle/>
          <a:p>
            <a:endParaRPr/>
          </a:p>
        </p:txBody>
      </p:sp>
      <p:sp>
        <p:nvSpPr>
          <p:cNvPr id="7" name="Date Placeholder 6"/>
          <p:cNvSpPr>
            <a:spLocks noGrp="1"/>
          </p:cNvSpPr>
          <p:nvPr>
            <p:ph type="dt" sz="half" idx="10"/>
          </p:nvPr>
        </p:nvSpPr>
        <p:spPr/>
        <p:txBody>
          <a:bodyPr/>
          <a:lstStyle/>
          <a:p>
            <a:fld id="{4AF9989D-FF99-4047-B9CB-50969DE8C771}" type="datetime1">
              <a:rPr lang="en-US" smtClean="0"/>
              <a:t>9/30/2023</a:t>
            </a:fld>
            <a:endParaRPr/>
          </a:p>
        </p:txBody>
      </p:sp>
      <p:sp>
        <p:nvSpPr>
          <p:cNvPr id="9" name="Slide Number Placeholder 8"/>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37425832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9012A29B-FDB2-491F-B727-FB3E19133480}" type="datetime1">
              <a:rPr lang="en-US" smtClean="0"/>
              <a:t>9/30/2023</a:t>
            </a:fld>
            <a:endParaRPr/>
          </a:p>
        </p:txBody>
      </p:sp>
      <p:sp>
        <p:nvSpPr>
          <p:cNvPr id="5" name="Slide Number Placeholder 4"/>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565934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DC58F618-0569-4BC2-BA27-A57A07EE2D49}" type="datetime1">
              <a:rPr lang="en-US" smtClean="0"/>
              <a:t>9/30/2023</a:t>
            </a:fld>
            <a:endParaRPr/>
          </a:p>
        </p:txBody>
      </p:sp>
      <p:sp>
        <p:nvSpPr>
          <p:cNvPr id="4" name="Slide Number Placeholder 3"/>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2128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3" name="Content Placeholder 2"/>
          <p:cNvSpPr>
            <a:spLocks noGrp="1"/>
          </p:cNvSpPr>
          <p:nvPr>
            <p:ph idx="1"/>
          </p:nvPr>
        </p:nvSpPr>
        <p:spPr>
          <a:xfrm>
            <a:off x="1218883" y="1803400"/>
            <a:ext cx="6602281" cy="4267201"/>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8125883" y="1803400"/>
            <a:ext cx="2844060" cy="4267201"/>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F12CF277-06F8-4594-90D8-3612F396FB9C}" type="datetime1">
              <a:rPr lang="en-US" smtClean="0"/>
              <a:t>9/30/2023</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1858646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p:txBody>
          <a:bodyPr anchor="b">
            <a:normAutofit/>
          </a:bodyPr>
          <a:lstStyle>
            <a:lvl1pPr algn="l">
              <a:defRPr sz="3200" b="0"/>
            </a:lvl1pPr>
          </a:lstStyle>
          <a:p>
            <a:r>
              <a:rPr lang="en-US"/>
              <a:t>Click to edit Master title style</a:t>
            </a:r>
            <a:endParaRPr/>
          </a:p>
        </p:txBody>
      </p:sp>
      <p:sp>
        <p:nvSpPr>
          <p:cNvPr id="8" name="Rectangle 7"/>
          <p:cNvSpPr/>
          <p:nvPr/>
        </p:nvSpPr>
        <p:spPr>
          <a:xfrm>
            <a:off x="1218883" y="1803400"/>
            <a:ext cx="6602280" cy="4267200"/>
          </a:xfrm>
          <a:prstGeom prst="rect">
            <a:avLst/>
          </a:prstGeom>
          <a:noFill/>
          <a:ln w="12700">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3" name="Picture Placeholder 2" descr="An empty placeholder to add an image. Click on the placeholder and select the image that you wish to add."/>
          <p:cNvSpPr>
            <a:spLocks noGrp="1"/>
          </p:cNvSpPr>
          <p:nvPr>
            <p:ph type="pic" idx="1"/>
          </p:nvPr>
        </p:nvSpPr>
        <p:spPr>
          <a:xfrm>
            <a:off x="1338739" y="1925320"/>
            <a:ext cx="6362567" cy="4023360"/>
          </a:xfrm>
          <a:solidFill>
            <a:schemeClr val="bg2"/>
          </a:solidFill>
        </p:spPr>
        <p:txBody>
          <a:bodyPr tIns="914400">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a:p>
        </p:txBody>
      </p:sp>
      <p:sp>
        <p:nvSpPr>
          <p:cNvPr id="4" name="Text Placeholder 3"/>
          <p:cNvSpPr>
            <a:spLocks noGrp="1"/>
          </p:cNvSpPr>
          <p:nvPr>
            <p:ph type="body" sz="half" idx="2"/>
          </p:nvPr>
        </p:nvSpPr>
        <p:spPr>
          <a:xfrm>
            <a:off x="8125883" y="1803401"/>
            <a:ext cx="2844060" cy="4165600"/>
          </a:xfrm>
        </p:spPr>
        <p:txBody>
          <a:bodyPr>
            <a:normAutofit/>
          </a:bodyPr>
          <a:lstStyle>
            <a:lvl1pPr marL="0" indent="0">
              <a:spcBef>
                <a:spcPts val="1600"/>
              </a:spcBef>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993D1121-10A7-455D-B45A-F0956A6394BC}" type="datetime1">
              <a:rPr lang="en-US" smtClean="0"/>
              <a:t>9/30/2023</a:t>
            </a:fld>
            <a:endParaRPr/>
          </a:p>
        </p:txBody>
      </p:sp>
      <p:sp>
        <p:nvSpPr>
          <p:cNvPr id="7" name="Slide Number Placeholder 6"/>
          <p:cNvSpPr>
            <a:spLocks noGrp="1"/>
          </p:cNvSpPr>
          <p:nvPr>
            <p:ph type="sldNum" sz="quarter" idx="12"/>
          </p:nvPr>
        </p:nvSpPr>
        <p:spPr/>
        <p:txBody>
          <a:bodyPr/>
          <a:lstStyle/>
          <a:p>
            <a:fld id="{DF28FB93-0A08-4E7D-8E63-9EFA29F1E093}" type="slidenum">
              <a:rPr/>
              <a:pPr/>
              <a:t>‹#›</a:t>
            </a:fld>
            <a:endParaRPr/>
          </a:p>
        </p:txBody>
      </p:sp>
    </p:spTree>
    <p:extLst>
      <p:ext uri="{BB962C8B-B14F-4D97-AF65-F5344CB8AC3E}">
        <p14:creationId xmlns:p14="http://schemas.microsoft.com/office/powerpoint/2010/main" val="240505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3" cstate="print"/>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0" y="0"/>
            <a:ext cx="12188825" cy="6858000"/>
          </a:xfrm>
          <a:prstGeom prst="rect">
            <a:avLst/>
          </a:prstGeom>
          <a:ln>
            <a:noFill/>
          </a:ln>
        </p:spPr>
        <p:style>
          <a:lnRef idx="2">
            <a:schemeClr val="accent1">
              <a:shade val="50000"/>
            </a:schemeClr>
          </a:lnRef>
          <a:fillRef idx="1003">
            <a:schemeClr val="dk1"/>
          </a:fillRef>
          <a:effectRef idx="0">
            <a:schemeClr val="accent1"/>
          </a:effectRef>
          <a:fontRef idx="minor">
            <a:schemeClr val="lt1"/>
          </a:fontRef>
        </p:style>
        <p:txBody>
          <a:bodyPr rtlCol="0" anchor="ctr"/>
          <a:lstStyle/>
          <a:p>
            <a:pPr algn="ctr"/>
            <a:endParaRPr sz="2400"/>
          </a:p>
        </p:txBody>
      </p:sp>
      <p:sp>
        <p:nvSpPr>
          <p:cNvPr id="8" name="Rounded Rectangle 7"/>
          <p:cNvSpPr/>
          <p:nvPr/>
        </p:nvSpPr>
        <p:spPr>
          <a:xfrm>
            <a:off x="304721" y="301752"/>
            <a:ext cx="11579384" cy="6254496"/>
          </a:xfrm>
          <a:prstGeom prst="roundRect">
            <a:avLst>
              <a:gd name="adj" fmla="val 2341"/>
            </a:avLst>
          </a:prstGeom>
          <a:solidFill>
            <a:srgbClr val="FFFFFF"/>
          </a:solidFill>
          <a:ln>
            <a:noFill/>
          </a:ln>
          <a:effectLst>
            <a:innerShdw blurRad="508000">
              <a:srgbClr val="FFD14B">
                <a:alpha val="69804"/>
              </a:srgbClr>
            </a:innerShdw>
          </a:effectLst>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a:p>
        </p:txBody>
      </p:sp>
      <p:sp>
        <p:nvSpPr>
          <p:cNvPr id="2" name="Title Placeholder 1"/>
          <p:cNvSpPr>
            <a:spLocks noGrp="1"/>
          </p:cNvSpPr>
          <p:nvPr>
            <p:ph type="title"/>
          </p:nvPr>
        </p:nvSpPr>
        <p:spPr>
          <a:xfrm>
            <a:off x="1218883" y="431800"/>
            <a:ext cx="9751060" cy="1168400"/>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8883" y="1803400"/>
            <a:ext cx="9751060" cy="4267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Footer Placeholder 4"/>
          <p:cNvSpPr>
            <a:spLocks noGrp="1"/>
          </p:cNvSpPr>
          <p:nvPr>
            <p:ph type="ftr" sz="quarter" idx="3"/>
          </p:nvPr>
        </p:nvSpPr>
        <p:spPr>
          <a:xfrm>
            <a:off x="1218882" y="6172200"/>
            <a:ext cx="7414870" cy="304800"/>
          </a:xfrm>
          <a:prstGeom prst="rect">
            <a:avLst/>
          </a:prstGeom>
        </p:spPr>
        <p:txBody>
          <a:bodyPr vert="horz" lIns="91440" tIns="45720" rIns="91440" bIns="45720" rtlCol="0" anchor="ctr"/>
          <a:lstStyle>
            <a:lvl1pPr algn="l">
              <a:defRPr sz="1100">
                <a:solidFill>
                  <a:schemeClr val="tx1"/>
                </a:solidFill>
              </a:defRPr>
            </a:lvl1pPr>
          </a:lstStyle>
          <a:p>
            <a:endParaRPr/>
          </a:p>
        </p:txBody>
      </p:sp>
      <p:sp>
        <p:nvSpPr>
          <p:cNvPr id="4" name="Date Placeholder 3"/>
          <p:cNvSpPr>
            <a:spLocks noGrp="1"/>
          </p:cNvSpPr>
          <p:nvPr>
            <p:ph type="dt" sz="half" idx="2"/>
          </p:nvPr>
        </p:nvSpPr>
        <p:spPr>
          <a:xfrm>
            <a:off x="8836898" y="6172200"/>
            <a:ext cx="1218883" cy="304800"/>
          </a:xfrm>
          <a:prstGeom prst="rect">
            <a:avLst/>
          </a:prstGeom>
        </p:spPr>
        <p:txBody>
          <a:bodyPr vert="horz" lIns="91440" tIns="45720" rIns="91440" bIns="45720" rtlCol="0" anchor="ctr"/>
          <a:lstStyle>
            <a:lvl1pPr algn="r">
              <a:defRPr sz="1100">
                <a:solidFill>
                  <a:schemeClr val="tx1"/>
                </a:solidFill>
              </a:defRPr>
            </a:lvl1pPr>
          </a:lstStyle>
          <a:p>
            <a:fld id="{794B43FF-4D6D-4AF6-9906-688F76B3E3E5}" type="datetime1">
              <a:rPr lang="en-US" smtClean="0"/>
              <a:t>9/30/2023</a:t>
            </a:fld>
            <a:endParaRPr/>
          </a:p>
        </p:txBody>
      </p:sp>
      <p:sp>
        <p:nvSpPr>
          <p:cNvPr id="6" name="Slide Number Placeholder 5"/>
          <p:cNvSpPr>
            <a:spLocks noGrp="1"/>
          </p:cNvSpPr>
          <p:nvPr>
            <p:ph type="sldNum" sz="quarter" idx="4"/>
          </p:nvPr>
        </p:nvSpPr>
        <p:spPr>
          <a:xfrm>
            <a:off x="10258928" y="6172200"/>
            <a:ext cx="711015" cy="304800"/>
          </a:xfrm>
          <a:prstGeom prst="rect">
            <a:avLst/>
          </a:prstGeom>
        </p:spPr>
        <p:txBody>
          <a:bodyPr vert="horz" lIns="91440" tIns="45720" rIns="91440" bIns="45720" rtlCol="0" anchor="ctr"/>
          <a:lstStyle>
            <a:lvl1pPr algn="r">
              <a:defRPr sz="1100">
                <a:solidFill>
                  <a:schemeClr val="tx1"/>
                </a:solidFill>
              </a:defRPr>
            </a:lvl1pPr>
          </a:lstStyle>
          <a:p>
            <a:fld id="{DF28FB93-0A08-4E7D-8E63-9EFA29F1E093}" type="slidenum">
              <a:rPr/>
              <a:pPr/>
              <a:t>‹#›</a:t>
            </a:fld>
            <a:endParaRPr/>
          </a:p>
        </p:txBody>
      </p:sp>
    </p:spTree>
    <p:extLst>
      <p:ext uri="{BB962C8B-B14F-4D97-AF65-F5344CB8AC3E}">
        <p14:creationId xmlns:p14="http://schemas.microsoft.com/office/powerpoint/2010/main" val="507221724"/>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3200" kern="1200">
          <a:solidFill>
            <a:schemeClr val="tx1"/>
          </a:solidFill>
          <a:latin typeface="+mj-lt"/>
          <a:ea typeface="+mj-ea"/>
          <a:cs typeface="+mj-cs"/>
        </a:defRPr>
      </a:lvl1pPr>
    </p:titleStyle>
    <p:bodyStyle>
      <a:lvl1pPr marL="246888" indent="-246888" algn="l" defTabSz="914400" rtl="0" eaLnBrk="1" latinLnBrk="0" hangingPunct="1">
        <a:lnSpc>
          <a:spcPct val="90000"/>
        </a:lnSpc>
        <a:spcBef>
          <a:spcPts val="1800"/>
        </a:spcBef>
        <a:buClr>
          <a:schemeClr val="tx1"/>
        </a:buClr>
        <a:buFont typeface="Arial" pitchFamily="34" charset="0"/>
        <a:buChar char="•"/>
        <a:defRPr sz="2400" kern="1200">
          <a:solidFill>
            <a:schemeClr val="tx1"/>
          </a:solidFill>
          <a:latin typeface="+mn-lt"/>
          <a:ea typeface="+mn-ea"/>
          <a:cs typeface="+mn-cs"/>
        </a:defRPr>
      </a:lvl1pPr>
      <a:lvl2pPr marL="548640" indent="-246888" algn="l" defTabSz="914400" rtl="0" eaLnBrk="1" latinLnBrk="0" hangingPunct="1">
        <a:lnSpc>
          <a:spcPct val="90000"/>
        </a:lnSpc>
        <a:spcBef>
          <a:spcPts val="800"/>
        </a:spcBef>
        <a:buClr>
          <a:schemeClr val="tx1"/>
        </a:buClr>
        <a:buFont typeface="Arial" pitchFamily="34" charset="0"/>
        <a:buChar char="•"/>
        <a:defRPr sz="2000" kern="1200">
          <a:solidFill>
            <a:schemeClr val="tx1"/>
          </a:solidFill>
          <a:latin typeface="+mn-lt"/>
          <a:ea typeface="+mn-ea"/>
          <a:cs typeface="+mn-cs"/>
        </a:defRPr>
      </a:lvl2pPr>
      <a:lvl3pPr marL="850392" indent="-246888" algn="l" defTabSz="914400" rtl="0" eaLnBrk="1" latinLnBrk="0" hangingPunct="1">
        <a:lnSpc>
          <a:spcPct val="90000"/>
        </a:lnSpc>
        <a:spcBef>
          <a:spcPts val="800"/>
        </a:spcBef>
        <a:buClr>
          <a:schemeClr val="tx1"/>
        </a:buClr>
        <a:buFont typeface="Arial" pitchFamily="34" charset="0"/>
        <a:buChar char="•"/>
        <a:defRPr sz="1800" kern="1200">
          <a:solidFill>
            <a:schemeClr val="tx1"/>
          </a:solidFill>
          <a:latin typeface="+mn-lt"/>
          <a:ea typeface="+mn-ea"/>
          <a:cs typeface="+mn-cs"/>
        </a:defRPr>
      </a:lvl3pPr>
      <a:lvl4pPr marL="1152144"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4pPr>
      <a:lvl5pPr marL="1453896" indent="-246888" algn="l" defTabSz="914400" rtl="0" eaLnBrk="1" latinLnBrk="0" hangingPunct="1">
        <a:lnSpc>
          <a:spcPct val="90000"/>
        </a:lnSpc>
        <a:spcBef>
          <a:spcPts val="800"/>
        </a:spcBef>
        <a:buClr>
          <a:schemeClr val="tx1"/>
        </a:buClr>
        <a:buFont typeface="Arial" pitchFamily="34" charset="0"/>
        <a:buChar char="•"/>
        <a:defRPr sz="1600" kern="1200">
          <a:solidFill>
            <a:schemeClr val="tx1"/>
          </a:solidFill>
          <a:latin typeface="+mn-lt"/>
          <a:ea typeface="+mn-ea"/>
          <a:cs typeface="+mn-cs"/>
        </a:defRPr>
      </a:lvl5pPr>
      <a:lvl6pPr marL="1755648"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6pPr>
      <a:lvl7pPr marL="2057400"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7pPr>
      <a:lvl8pPr marL="2359152"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8pPr>
      <a:lvl9pPr marL="2660904" indent="-246888" algn="l" defTabSz="914400" rtl="0" eaLnBrk="1" latinLnBrk="0" hangingPunct="1">
        <a:lnSpc>
          <a:spcPct val="90000"/>
        </a:lnSpc>
        <a:spcBef>
          <a:spcPts val="800"/>
        </a:spcBef>
        <a:buClr>
          <a:schemeClr val="tx1"/>
        </a:buClr>
        <a:buFont typeface="Arial" pitchFamily="34" charset="0"/>
        <a:buChar char="•"/>
        <a:defRPr sz="16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41885" y="4963362"/>
            <a:ext cx="9604834" cy="1625599"/>
          </a:xfrm>
        </p:spPr>
        <p:txBody>
          <a:bodyPr>
            <a:normAutofit/>
          </a:bodyPr>
          <a:lstStyle/>
          <a:p>
            <a:br>
              <a:rPr lang="en-IN" sz="2400" dirty="0"/>
            </a:br>
            <a:r>
              <a:rPr lang="en-IN" sz="2400" dirty="0"/>
              <a:t>DEPARTMENT OF MATHEMATICS &amp; SCIENCE</a:t>
            </a:r>
            <a:br>
              <a:rPr lang="en-IN" sz="2400" dirty="0"/>
            </a:br>
            <a:r>
              <a:rPr lang="en-IN" sz="2400" dirty="0"/>
              <a:t>GOVERNMENT POLYTECHNIC BARGARH</a:t>
            </a:r>
            <a:endParaRPr lang="en-US" sz="2400" dirty="0"/>
          </a:p>
        </p:txBody>
      </p:sp>
      <p:sp>
        <p:nvSpPr>
          <p:cNvPr id="3" name="Subtitle 2"/>
          <p:cNvSpPr>
            <a:spLocks noGrp="1"/>
          </p:cNvSpPr>
          <p:nvPr>
            <p:ph type="subTitle" idx="1"/>
          </p:nvPr>
        </p:nvSpPr>
        <p:spPr>
          <a:xfrm>
            <a:off x="1226926" y="2021937"/>
            <a:ext cx="10556118" cy="2088232"/>
          </a:xfrm>
        </p:spPr>
        <p:txBody>
          <a:bodyPr>
            <a:normAutofit/>
          </a:bodyPr>
          <a:lstStyle/>
          <a:p>
            <a:r>
              <a:rPr lang="en-US" sz="3200" dirty="0">
                <a:latin typeface="Arial Black" pitchFamily="34" charset="0"/>
              </a:rPr>
              <a:t>C</a:t>
            </a:r>
            <a:r>
              <a:rPr lang="en-IN" sz="3200" dirty="0">
                <a:latin typeface="Arial Black" pitchFamily="34" charset="0"/>
              </a:rPr>
              <a:t>HAPTER 1</a:t>
            </a:r>
          </a:p>
          <a:p>
            <a:endParaRPr lang="en-IN" sz="3200" dirty="0">
              <a:latin typeface="Arial Black" pitchFamily="34" charset="0"/>
            </a:endParaRPr>
          </a:p>
          <a:p>
            <a:r>
              <a:rPr lang="en-US" sz="3200" i="1" dirty="0">
                <a:latin typeface="Bodoni MT" panose="02070603080606020203" pitchFamily="18" charset="0"/>
              </a:rPr>
              <a:t>Prepared by:</a:t>
            </a:r>
            <a:r>
              <a:rPr lang="en-US" sz="3200" dirty="0">
                <a:latin typeface="Bodoni MT" panose="02070603080606020203" pitchFamily="18" charset="0"/>
              </a:rPr>
              <a:t> Dr. </a:t>
            </a:r>
            <a:r>
              <a:rPr lang="en-US" sz="3200" dirty="0" err="1">
                <a:latin typeface="Bodoni MT" panose="02070603080606020203" pitchFamily="18" charset="0"/>
              </a:rPr>
              <a:t>Anitarani</a:t>
            </a:r>
            <a:r>
              <a:rPr lang="en-US" sz="3200" dirty="0">
                <a:latin typeface="Bodoni MT" panose="02070603080606020203" pitchFamily="18" charset="0"/>
              </a:rPr>
              <a:t> brahma</a:t>
            </a:r>
          </a:p>
          <a:p>
            <a:r>
              <a:rPr lang="en-US" sz="3200" dirty="0">
                <a:latin typeface="Bodoni MT" panose="02070603080606020203" pitchFamily="18" charset="0"/>
              </a:rPr>
              <a:t>                            </a:t>
            </a:r>
            <a:r>
              <a:rPr lang="en-US" sz="3200" dirty="0" err="1">
                <a:latin typeface="Bodoni MT" panose="02070603080606020203" pitchFamily="18" charset="0"/>
              </a:rPr>
              <a:t>Mrs</a:t>
            </a:r>
            <a:r>
              <a:rPr lang="en-US" sz="3200" dirty="0">
                <a:latin typeface="Bodoni MT" panose="02070603080606020203" pitchFamily="18" charset="0"/>
              </a:rPr>
              <a:t> </a:t>
            </a:r>
            <a:r>
              <a:rPr lang="en-US" sz="3200" dirty="0" err="1">
                <a:latin typeface="Bodoni MT" panose="02070603080606020203" pitchFamily="18" charset="0"/>
              </a:rPr>
              <a:t>banani</a:t>
            </a:r>
            <a:r>
              <a:rPr lang="en-US" sz="3200" dirty="0">
                <a:latin typeface="Bodoni MT" panose="02070603080606020203" pitchFamily="18" charset="0"/>
              </a:rPr>
              <a:t> </a:t>
            </a:r>
            <a:r>
              <a:rPr lang="en-US" sz="3200" dirty="0" err="1">
                <a:latin typeface="Bodoni MT" panose="02070603080606020203" pitchFamily="18" charset="0"/>
              </a:rPr>
              <a:t>mohanty</a:t>
            </a:r>
            <a:endParaRPr lang="en-US" sz="3200" dirty="0">
              <a:latin typeface="Bodoni MT" panose="02070603080606020203" pitchFamily="18" charset="0"/>
            </a:endParaRPr>
          </a:p>
        </p:txBody>
      </p:sp>
      <p:pic>
        <p:nvPicPr>
          <p:cNvPr id="1026" name="Picture 2" descr="C:\Users\gpbgh\Desktop\logo gpbgh.jpg"/>
          <p:cNvPicPr>
            <a:picLocks noChangeAspect="1" noChangeArrowheads="1"/>
          </p:cNvPicPr>
          <p:nvPr/>
        </p:nvPicPr>
        <p:blipFill>
          <a:blip r:embed="rId2" cstate="print"/>
          <a:srcRect/>
          <a:stretch>
            <a:fillRect/>
          </a:stretch>
        </p:blipFill>
        <p:spPr bwMode="auto">
          <a:xfrm>
            <a:off x="0" y="0"/>
            <a:ext cx="1411838" cy="1162051"/>
          </a:xfrm>
          <a:prstGeom prst="rect">
            <a:avLst/>
          </a:prstGeom>
          <a:noFill/>
        </p:spPr>
      </p:pic>
      <p:sp>
        <p:nvSpPr>
          <p:cNvPr id="1028" name="AutoShape 4" descr="Image result for skilled in odisha logo"/>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029" name="Picture 5" descr="C:\Users\gpbgh\Desktop\sdte logo.png"/>
          <p:cNvPicPr>
            <a:picLocks noChangeAspect="1" noChangeArrowheads="1"/>
          </p:cNvPicPr>
          <p:nvPr/>
        </p:nvPicPr>
        <p:blipFill>
          <a:blip r:embed="rId3" cstate="print"/>
          <a:srcRect/>
          <a:stretch>
            <a:fillRect/>
          </a:stretch>
        </p:blipFill>
        <p:spPr bwMode="auto">
          <a:xfrm>
            <a:off x="10931525" y="0"/>
            <a:ext cx="1257300" cy="1257300"/>
          </a:xfrm>
          <a:prstGeom prst="rect">
            <a:avLst/>
          </a:prstGeom>
          <a:noFill/>
        </p:spPr>
      </p:pic>
      <p:sp>
        <p:nvSpPr>
          <p:cNvPr id="8" name="Slide Number Placeholder 7"/>
          <p:cNvSpPr>
            <a:spLocks noGrp="1"/>
          </p:cNvSpPr>
          <p:nvPr>
            <p:ph type="sldNum" sz="quarter" idx="12"/>
          </p:nvPr>
        </p:nvSpPr>
        <p:spPr/>
        <p:txBody>
          <a:bodyPr/>
          <a:lstStyle/>
          <a:p>
            <a:fld id="{DF28FB93-0A08-4E7D-8E63-9EFA29F1E093}" type="slidenum">
              <a:rPr lang="en-US" smtClean="0"/>
              <a:pPr/>
              <a:t>1</a:t>
            </a:fld>
            <a:endParaRPr lang="en-US"/>
          </a:p>
        </p:txBody>
      </p:sp>
      <p:sp>
        <p:nvSpPr>
          <p:cNvPr id="9" name="Title 1"/>
          <p:cNvSpPr txBox="1">
            <a:spLocks/>
          </p:cNvSpPr>
          <p:nvPr/>
        </p:nvSpPr>
        <p:spPr>
          <a:xfrm>
            <a:off x="1413892" y="188639"/>
            <a:ext cx="9435241" cy="936105"/>
          </a:xfrm>
          <a:prstGeom prst="rect">
            <a:avLst/>
          </a:prstGeom>
        </p:spPr>
        <p:txBody>
          <a:bodyPr vert="horz" lIns="91440" tIns="45720" rIns="91440" bIns="45720" rtlCol="0" anchor="b">
            <a:normAutofit/>
          </a:body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800" b="0" i="0" u="none" strike="noStrike" kern="1200" cap="none" spc="0" normalizeH="0" baseline="0" noProof="0" dirty="0">
                <a:ln>
                  <a:noFill/>
                </a:ln>
                <a:solidFill>
                  <a:schemeClr val="tx2"/>
                </a:solidFill>
                <a:effectLst/>
                <a:uLnTx/>
                <a:uFillTx/>
                <a:latin typeface="+mj-lt"/>
                <a:ea typeface="+mj-ea"/>
                <a:cs typeface="+mj-cs"/>
              </a:rPr>
              <a:t>COMPUTER APPLICATION</a:t>
            </a:r>
          </a:p>
        </p:txBody>
      </p:sp>
    </p:spTree>
    <p:extLst>
      <p:ext uri="{BB962C8B-B14F-4D97-AF65-F5344CB8AC3E}">
        <p14:creationId xmlns:p14="http://schemas.microsoft.com/office/powerpoint/2010/main" val="270754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10</a:t>
            </a:fld>
            <a:endParaRPr lang="en-US"/>
          </a:p>
        </p:txBody>
      </p:sp>
      <p:pic>
        <p:nvPicPr>
          <p:cNvPr id="9" name="Picture 8">
            <a:extLst>
              <a:ext uri="{FF2B5EF4-FFF2-40B4-BE49-F238E27FC236}">
                <a16:creationId xmlns:a16="http://schemas.microsoft.com/office/drawing/2014/main" id="{3004417C-8F93-F2AF-DD94-A663B14E1D37}"/>
              </a:ext>
            </a:extLst>
          </p:cNvPr>
          <p:cNvPicPr>
            <a:picLocks noChangeAspect="1"/>
          </p:cNvPicPr>
          <p:nvPr/>
        </p:nvPicPr>
        <p:blipFill>
          <a:blip r:embed="rId2"/>
          <a:stretch>
            <a:fillRect/>
          </a:stretch>
        </p:blipFill>
        <p:spPr>
          <a:xfrm>
            <a:off x="1773932" y="1052736"/>
            <a:ext cx="8143875" cy="36003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980976"/>
          </a:xfrm>
        </p:spPr>
        <p:txBody>
          <a:bodyPr>
            <a:normAutofit fontScale="90000"/>
          </a:bodyPr>
          <a:lstStyle/>
          <a:p>
            <a:pPr lvl="0"/>
            <a:r>
              <a:rPr lang="en-IN" b="1" dirty="0"/>
              <a:t>Classification of Computers</a:t>
            </a:r>
            <a:br>
              <a:rPr lang="en-US" dirty="0"/>
            </a:br>
            <a:endParaRPr lang="en-US" dirty="0"/>
          </a:p>
        </p:txBody>
      </p:sp>
      <p:sp>
        <p:nvSpPr>
          <p:cNvPr id="3" name="Content Placeholder 2"/>
          <p:cNvSpPr>
            <a:spLocks noGrp="1"/>
          </p:cNvSpPr>
          <p:nvPr>
            <p:ph idx="1"/>
          </p:nvPr>
        </p:nvSpPr>
        <p:spPr>
          <a:xfrm>
            <a:off x="477788" y="908720"/>
            <a:ext cx="11305256" cy="5568280"/>
          </a:xfrm>
        </p:spPr>
        <p:txBody>
          <a:bodyPr>
            <a:noAutofit/>
          </a:bodyPr>
          <a:lstStyle/>
          <a:p>
            <a:pPr marL="0" indent="0" algn="just">
              <a:buNone/>
            </a:pPr>
            <a:r>
              <a:rPr lang="en-US" sz="1400" dirty="0"/>
              <a:t>All the modern computers are broadly classified into the following three categories. </a:t>
            </a:r>
          </a:p>
          <a:p>
            <a:pPr marL="0" indent="0" algn="just">
              <a:buNone/>
            </a:pPr>
            <a:r>
              <a:rPr lang="en-US" sz="1400" dirty="0"/>
              <a:t>a) Analog Computer.</a:t>
            </a:r>
          </a:p>
          <a:p>
            <a:pPr marL="0" indent="0" algn="just">
              <a:buNone/>
            </a:pPr>
            <a:r>
              <a:rPr lang="en-US" sz="1400" dirty="0"/>
              <a:t> b) Digital Computer and </a:t>
            </a:r>
          </a:p>
          <a:p>
            <a:pPr marL="0" indent="0" algn="just">
              <a:buNone/>
            </a:pPr>
            <a:r>
              <a:rPr lang="en-US" sz="1400" dirty="0"/>
              <a:t>c) Hybrid Computer. </a:t>
            </a:r>
          </a:p>
          <a:p>
            <a:pPr marL="0" indent="0" algn="just">
              <a:buNone/>
            </a:pPr>
            <a:r>
              <a:rPr lang="en-US" sz="1400" b="1" dirty="0"/>
              <a:t>Analog computers</a:t>
            </a:r>
          </a:p>
          <a:p>
            <a:pPr marL="0" indent="0" algn="just">
              <a:buNone/>
            </a:pPr>
            <a:r>
              <a:rPr lang="en-US" sz="1400" dirty="0"/>
              <a:t>  Are mostly used in industries in process control activities.</a:t>
            </a:r>
          </a:p>
          <a:p>
            <a:pPr marL="0" indent="0" algn="just">
              <a:buNone/>
            </a:pPr>
            <a:r>
              <a:rPr lang="en-US" sz="1400" dirty="0"/>
              <a:t>  These computers work on analog data such as variation in temperature, pressure, speed, voltage etc.</a:t>
            </a:r>
          </a:p>
          <a:p>
            <a:pPr marL="0" indent="0" algn="just">
              <a:buNone/>
            </a:pPr>
            <a:r>
              <a:rPr lang="en-US" sz="1400" dirty="0"/>
              <a:t>  They are not general purpose computers; rather they are specific to a particular application area. Therefore the cost of such computer varies from application to application depending on the complexity. </a:t>
            </a:r>
          </a:p>
          <a:p>
            <a:pPr marL="0" indent="0" algn="just">
              <a:buNone/>
            </a:pPr>
            <a:r>
              <a:rPr lang="en-US" sz="1400" dirty="0"/>
              <a:t> The uses of such computers are very limited. </a:t>
            </a:r>
          </a:p>
          <a:p>
            <a:pPr marL="0" indent="0" algn="just">
              <a:buNone/>
            </a:pPr>
            <a:r>
              <a:rPr lang="en-US" sz="1400" b="1" dirty="0"/>
              <a:t>Digital computers</a:t>
            </a:r>
          </a:p>
          <a:p>
            <a:pPr marL="0" indent="0" algn="just">
              <a:buNone/>
            </a:pPr>
            <a:r>
              <a:rPr lang="en-US" sz="1400" dirty="0"/>
              <a:t>  These computers are general purpose computers, which work on digital / binary data. </a:t>
            </a:r>
          </a:p>
          <a:p>
            <a:pPr marL="0" indent="0" algn="just">
              <a:buNone/>
            </a:pPr>
            <a:r>
              <a:rPr lang="en-US" sz="1400" dirty="0"/>
              <a:t> The speed and accuracy with which these computers work are very high.</a:t>
            </a:r>
          </a:p>
          <a:p>
            <a:pPr marL="0" indent="0" algn="just">
              <a:buNone/>
            </a:pPr>
            <a:r>
              <a:rPr lang="en-US" sz="1400" dirty="0"/>
              <a:t>  Digital computers are also having several ranges from super computers to personal computers.</a:t>
            </a:r>
          </a:p>
          <a:p>
            <a:pPr marL="0" indent="0" algn="just">
              <a:buNone/>
            </a:pPr>
            <a:r>
              <a:rPr lang="en-US" sz="1400" dirty="0"/>
              <a:t> </a:t>
            </a:r>
          </a:p>
        </p:txBody>
      </p:sp>
      <p:sp>
        <p:nvSpPr>
          <p:cNvPr id="5" name="Slide Number Placeholder 4"/>
          <p:cNvSpPr>
            <a:spLocks noGrp="1"/>
          </p:cNvSpPr>
          <p:nvPr>
            <p:ph type="sldNum" sz="quarter" idx="12"/>
          </p:nvPr>
        </p:nvSpPr>
        <p:spPr/>
        <p:txBody>
          <a:bodyPr/>
          <a:lstStyle/>
          <a:p>
            <a:fld id="{DF28FB93-0A08-4E7D-8E63-9EFA29F1E093}" type="slidenum">
              <a:rPr lang="en-US" smtClean="0"/>
              <a:pPr/>
              <a:t>11</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DF28FB93-0A08-4E7D-8E63-9EFA29F1E093}" type="slidenum">
              <a:rPr lang="en-US" smtClean="0"/>
              <a:pPr/>
              <a:t>12</a:t>
            </a:fld>
            <a:endParaRPr lang="en-US"/>
          </a:p>
        </p:txBody>
      </p:sp>
      <p:sp>
        <p:nvSpPr>
          <p:cNvPr id="8" name="Content Placeholder 7">
            <a:extLst>
              <a:ext uri="{FF2B5EF4-FFF2-40B4-BE49-F238E27FC236}">
                <a16:creationId xmlns:a16="http://schemas.microsoft.com/office/drawing/2014/main" id="{5803DBA2-B419-FB46-FE23-94159AC3DF9F}"/>
              </a:ext>
            </a:extLst>
          </p:cNvPr>
          <p:cNvSpPr>
            <a:spLocks noGrp="1"/>
          </p:cNvSpPr>
          <p:nvPr>
            <p:ph idx="1"/>
          </p:nvPr>
        </p:nvSpPr>
        <p:spPr>
          <a:xfrm>
            <a:off x="501884" y="1556792"/>
            <a:ext cx="9751060" cy="5017864"/>
          </a:xfrm>
        </p:spPr>
        <p:txBody>
          <a:bodyPr/>
          <a:lstStyle/>
          <a:p>
            <a:pPr marL="0" indent="0" algn="just">
              <a:buNone/>
            </a:pPr>
            <a:r>
              <a:rPr lang="en-US" sz="2400" dirty="0"/>
              <a:t>Hybrid computers </a:t>
            </a:r>
          </a:p>
          <a:p>
            <a:pPr marL="0" indent="0" algn="just">
              <a:buNone/>
            </a:pPr>
            <a:r>
              <a:rPr lang="en-US" sz="2400" dirty="0"/>
              <a:t> </a:t>
            </a:r>
            <a:r>
              <a:rPr lang="en-US" sz="2000" dirty="0"/>
              <a:t>Practically Hybrid computer are used to control the entire process. </a:t>
            </a:r>
          </a:p>
          <a:p>
            <a:pPr marL="0" indent="0" algn="just">
              <a:buNone/>
            </a:pPr>
            <a:r>
              <a:rPr lang="en-US" sz="2000" dirty="0"/>
              <a:t> The analog feature of such computer enables it to measure the physical quantities such a temperature, pressure, voltage level etc. and convert them to digital data. </a:t>
            </a:r>
          </a:p>
          <a:p>
            <a:pPr marL="0" indent="0" algn="just">
              <a:buNone/>
            </a:pPr>
            <a:r>
              <a:rPr lang="en-US" sz="2000" dirty="0"/>
              <a:t> These data are then processed by the computer by using its digital data processing capability. </a:t>
            </a:r>
          </a:p>
          <a:p>
            <a:pPr marL="0" indent="0" algn="just">
              <a:buNone/>
            </a:pPr>
            <a:r>
              <a:rPr lang="en-US" sz="2000" dirty="0"/>
              <a:t> The output from this computer may be taken in a paper as hardcopy, may be seen on a display device or may be converted into analog form to automatically control various processes.</a:t>
            </a:r>
          </a:p>
          <a:p>
            <a:endParaRPr lang="en-IN" dirty="0"/>
          </a:p>
        </p:txBody>
      </p:sp>
      <p:sp>
        <p:nvSpPr>
          <p:cNvPr id="2" name="Title 1">
            <a:extLst>
              <a:ext uri="{FF2B5EF4-FFF2-40B4-BE49-F238E27FC236}">
                <a16:creationId xmlns:a16="http://schemas.microsoft.com/office/drawing/2014/main" id="{FDAC9396-697B-D0FC-12A2-BF1D7749E44C}"/>
              </a:ext>
            </a:extLst>
          </p:cNvPr>
          <p:cNvSpPr>
            <a:spLocks noGrp="1"/>
          </p:cNvSpPr>
          <p:nvPr>
            <p:ph type="title"/>
          </p:nvPr>
        </p:nvSpPr>
        <p:spPr>
          <a:xfrm>
            <a:off x="1218883" y="431800"/>
            <a:ext cx="9751060" cy="980976"/>
          </a:xfrm>
        </p:spPr>
        <p:txBody>
          <a:bodyPr>
            <a:normAutofit fontScale="90000"/>
          </a:bodyPr>
          <a:lstStyle/>
          <a:p>
            <a:pPr lvl="0"/>
            <a:r>
              <a:rPr lang="en-IN" b="1" dirty="0"/>
              <a:t>Classification of Computers</a:t>
            </a:r>
            <a:br>
              <a:rPr lang="en-US" dirty="0"/>
            </a:b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788" y="764704"/>
            <a:ext cx="11233248" cy="576064"/>
          </a:xfrm>
        </p:spPr>
        <p:txBody>
          <a:bodyPr>
            <a:normAutofit fontScale="90000"/>
          </a:bodyPr>
          <a:lstStyle/>
          <a:p>
            <a:pPr lvl="0" algn="ctr"/>
            <a:r>
              <a:rPr lang="en-IN" b="1" dirty="0"/>
              <a:t>Functional Unit of Computer</a:t>
            </a:r>
            <a:br>
              <a:rPr lang="en-US" dirty="0"/>
            </a:b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13</a:t>
            </a:fld>
            <a:endParaRPr lang="en-US"/>
          </a:p>
        </p:txBody>
      </p:sp>
      <p:pic>
        <p:nvPicPr>
          <p:cNvPr id="9" name="Content Placeholder 8">
            <a:extLst>
              <a:ext uri="{FF2B5EF4-FFF2-40B4-BE49-F238E27FC236}">
                <a16:creationId xmlns:a16="http://schemas.microsoft.com/office/drawing/2014/main" id="{C0B61229-CD42-ACFA-926A-652E3FDECC29}"/>
              </a:ext>
            </a:extLst>
          </p:cNvPr>
          <p:cNvPicPr>
            <a:picLocks noGrp="1" noChangeAspect="1"/>
          </p:cNvPicPr>
          <p:nvPr>
            <p:ph idx="1"/>
          </p:nvPr>
        </p:nvPicPr>
        <p:blipFill>
          <a:blip r:embed="rId2"/>
          <a:stretch>
            <a:fillRect/>
          </a:stretch>
        </p:blipFill>
        <p:spPr>
          <a:xfrm>
            <a:off x="2383631" y="1333500"/>
            <a:ext cx="6515100" cy="3705225"/>
          </a:xfr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br>
              <a:rPr lang="en-US" dirty="0"/>
            </a:br>
            <a:endParaRPr lang="en-US" dirty="0"/>
          </a:p>
        </p:txBody>
      </p:sp>
      <p:sp>
        <p:nvSpPr>
          <p:cNvPr id="3" name="Content Placeholder 2"/>
          <p:cNvSpPr>
            <a:spLocks noGrp="1"/>
          </p:cNvSpPr>
          <p:nvPr>
            <p:ph idx="1"/>
          </p:nvPr>
        </p:nvSpPr>
        <p:spPr>
          <a:xfrm>
            <a:off x="621803" y="1016000"/>
            <a:ext cx="10348139" cy="5017864"/>
          </a:xfrm>
        </p:spPr>
        <p:txBody>
          <a:bodyPr>
            <a:normAutofit fontScale="85000" lnSpcReduction="20000"/>
          </a:bodyPr>
          <a:lstStyle/>
          <a:p>
            <a:pPr marL="0" indent="0">
              <a:buNone/>
            </a:pPr>
            <a:r>
              <a:rPr lang="en-US" b="1" dirty="0"/>
              <a:t>Input Device:</a:t>
            </a:r>
          </a:p>
          <a:p>
            <a:pPr marL="0" indent="0">
              <a:buNone/>
            </a:pPr>
            <a:r>
              <a:rPr lang="en-US" dirty="0"/>
              <a:t>All the input devices perform the following functions. </a:t>
            </a:r>
          </a:p>
          <a:p>
            <a:pPr marL="0" indent="0">
              <a:buNone/>
            </a:pPr>
            <a:r>
              <a:rPr lang="en-US" dirty="0"/>
              <a:t>• Accept the data and instructions from the outside world. </a:t>
            </a:r>
          </a:p>
          <a:p>
            <a:pPr marL="0" indent="0">
              <a:buNone/>
            </a:pPr>
            <a:r>
              <a:rPr lang="en-US" dirty="0"/>
              <a:t>• Convert it to a form that the computer can understand. </a:t>
            </a:r>
          </a:p>
          <a:p>
            <a:pPr marL="0" indent="0">
              <a:buNone/>
            </a:pPr>
            <a:r>
              <a:rPr lang="en-US" dirty="0"/>
              <a:t>• Supply the converted data to the computer system for further processing.</a:t>
            </a:r>
          </a:p>
          <a:p>
            <a:pPr marL="0" indent="0">
              <a:buNone/>
            </a:pPr>
            <a:r>
              <a:rPr lang="en-US" b="1" dirty="0"/>
              <a:t>Central Processing Unit:</a:t>
            </a:r>
          </a:p>
          <a:p>
            <a:pPr marL="0" indent="0">
              <a:buNone/>
            </a:pPr>
            <a:r>
              <a:rPr lang="en-US" dirty="0"/>
              <a:t>The Control Unit (CU) and Arithmetic Logic Unit (ALU) of the computer are together known as the Central Processing Unit (CPU). </a:t>
            </a:r>
          </a:p>
          <a:p>
            <a:pPr marL="0" indent="0">
              <a:buNone/>
            </a:pPr>
            <a:r>
              <a:rPr lang="en-US" dirty="0"/>
              <a:t>The CPU is like brain performs the following functions:</a:t>
            </a:r>
          </a:p>
          <a:p>
            <a:pPr marL="0" indent="0">
              <a:buNone/>
            </a:pPr>
            <a:r>
              <a:rPr lang="en-US" dirty="0"/>
              <a:t>  It performs all calculations. </a:t>
            </a:r>
          </a:p>
          <a:p>
            <a:pPr marL="0" indent="0">
              <a:buNone/>
            </a:pPr>
            <a:r>
              <a:rPr lang="en-US" dirty="0"/>
              <a:t> It takes all decisions.</a:t>
            </a:r>
          </a:p>
          <a:p>
            <a:pPr marL="0" indent="0">
              <a:buNone/>
            </a:pPr>
            <a:r>
              <a:rPr lang="en-US" dirty="0"/>
              <a:t>  It controls all units of the computer.</a:t>
            </a:r>
          </a:p>
        </p:txBody>
      </p:sp>
      <p:sp>
        <p:nvSpPr>
          <p:cNvPr id="5" name="Slide Number Placeholder 4"/>
          <p:cNvSpPr>
            <a:spLocks noGrp="1"/>
          </p:cNvSpPr>
          <p:nvPr>
            <p:ph type="sldNum" sz="quarter" idx="12"/>
          </p:nvPr>
        </p:nvSpPr>
        <p:spPr/>
        <p:txBody>
          <a:bodyPr/>
          <a:lstStyle/>
          <a:p>
            <a:fld id="{DF28FB93-0A08-4E7D-8E63-9EFA29F1E093}" type="slidenum">
              <a:rPr lang="en-US" smtClean="0"/>
              <a:pPr/>
              <a:t>14</a:t>
            </a:fld>
            <a:endParaRPr lang="en-US"/>
          </a:p>
        </p:txBody>
      </p:sp>
      <p:sp>
        <p:nvSpPr>
          <p:cNvPr id="4" name="Title 1">
            <a:extLst>
              <a:ext uri="{FF2B5EF4-FFF2-40B4-BE49-F238E27FC236}">
                <a16:creationId xmlns:a16="http://schemas.microsoft.com/office/drawing/2014/main" id="{6A495272-AEFC-1A82-D423-CF7D10E61DC0}"/>
              </a:ext>
            </a:extLst>
          </p:cNvPr>
          <p:cNvSpPr txBox="1">
            <a:spLocks/>
          </p:cNvSpPr>
          <p:nvPr/>
        </p:nvSpPr>
        <p:spPr>
          <a:xfrm>
            <a:off x="341178" y="260648"/>
            <a:ext cx="11233248" cy="755352"/>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Functional Unit of Computer</a:t>
            </a:r>
            <a:br>
              <a:rPr lang="en-US" sz="2000" dirty="0"/>
            </a:b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796" y="431800"/>
            <a:ext cx="10873208" cy="1168400"/>
          </a:xfrm>
        </p:spPr>
        <p:txBody>
          <a:bodyPr>
            <a:normAutofit/>
          </a:bodyPr>
          <a:lstStyle/>
          <a:p>
            <a:pPr lvl="0"/>
            <a:br>
              <a:rPr lang="en-US" dirty="0"/>
            </a:br>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15</a:t>
            </a:fld>
            <a:endParaRPr lang="en-US"/>
          </a:p>
        </p:txBody>
      </p:sp>
      <p:sp>
        <p:nvSpPr>
          <p:cNvPr id="3" name="Title 1">
            <a:extLst>
              <a:ext uri="{FF2B5EF4-FFF2-40B4-BE49-F238E27FC236}">
                <a16:creationId xmlns:a16="http://schemas.microsoft.com/office/drawing/2014/main" id="{E9B1966B-0FB6-B7D3-0417-A1A4AD70CB80}"/>
              </a:ext>
            </a:extLst>
          </p:cNvPr>
          <p:cNvSpPr txBox="1">
            <a:spLocks/>
          </p:cNvSpPr>
          <p:nvPr/>
        </p:nvSpPr>
        <p:spPr>
          <a:xfrm>
            <a:off x="341178" y="260648"/>
            <a:ext cx="11233248" cy="755352"/>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Functional Unit of Computer</a:t>
            </a:r>
            <a:br>
              <a:rPr lang="en-US" sz="2000" dirty="0"/>
            </a:br>
            <a:endParaRPr lang="en-US" sz="2000" dirty="0"/>
          </a:p>
        </p:txBody>
      </p:sp>
      <p:sp>
        <p:nvSpPr>
          <p:cNvPr id="7" name="TextBox 6">
            <a:extLst>
              <a:ext uri="{FF2B5EF4-FFF2-40B4-BE49-F238E27FC236}">
                <a16:creationId xmlns:a16="http://schemas.microsoft.com/office/drawing/2014/main" id="{E16AE08E-518F-2074-EFF6-8C825D7582BB}"/>
              </a:ext>
            </a:extLst>
          </p:cNvPr>
          <p:cNvSpPr txBox="1"/>
          <p:nvPr/>
        </p:nvSpPr>
        <p:spPr>
          <a:xfrm>
            <a:off x="549796" y="764704"/>
            <a:ext cx="11089233" cy="4247317"/>
          </a:xfrm>
          <a:prstGeom prst="rect">
            <a:avLst/>
          </a:prstGeom>
          <a:noFill/>
        </p:spPr>
        <p:txBody>
          <a:bodyPr wrap="square">
            <a:spAutoFit/>
          </a:bodyPr>
          <a:lstStyle/>
          <a:p>
            <a:pPr algn="just"/>
            <a:r>
              <a:rPr lang="en-US" b="1" dirty="0"/>
              <a:t>Arithmetic Logical Unit</a:t>
            </a:r>
            <a:r>
              <a:rPr lang="en-US" dirty="0"/>
              <a:t>:  All calculations are performed in the Arithmetic Logic Unit (ALU) of the computer. It also does comparison and takes decision. The ALU can perform basic operations such as addition, subtraction, multiplication, division, </a:t>
            </a:r>
            <a:r>
              <a:rPr lang="en-US" dirty="0" err="1"/>
              <a:t>etc</a:t>
            </a:r>
            <a:r>
              <a:rPr lang="en-US" dirty="0"/>
              <a:t> and does logic operations viz, &gt;,&lt;,- etc.  </a:t>
            </a:r>
          </a:p>
          <a:p>
            <a:pPr algn="just"/>
            <a:r>
              <a:rPr lang="en-US" dirty="0"/>
              <a:t>Whenever calculations are required, the control unit transfers the data from storage unit to ALU once the computations are done, the results are transferred to the storage unit by the control unit and then it is send to the output unit for displaying results. </a:t>
            </a:r>
          </a:p>
          <a:p>
            <a:pPr algn="just"/>
            <a:endParaRPr lang="en-US" dirty="0"/>
          </a:p>
          <a:p>
            <a:pPr algn="just"/>
            <a:r>
              <a:rPr lang="en-US" b="1" dirty="0"/>
              <a:t>Control Unit: </a:t>
            </a:r>
            <a:r>
              <a:rPr lang="en-US" dirty="0"/>
              <a:t> It controls all other units in the computer. The control unit instructs the input unit, where to store the data after receiving it from the user. It controls the flow of data and instructions from the storage unit to ALU. It also controls the flow of results from the ALU to the storage unit.  The control unit is generally referred as the central nervous system of the computer that control and synchronizes it‘s working.</a:t>
            </a:r>
          </a:p>
          <a:p>
            <a:pPr algn="just"/>
            <a:endParaRPr lang="en-US" dirty="0"/>
          </a:p>
          <a:p>
            <a:pPr algn="just"/>
            <a:r>
              <a:rPr lang="en-US" dirty="0"/>
              <a:t> </a:t>
            </a:r>
            <a:r>
              <a:rPr lang="en-US" b="1" dirty="0"/>
              <a:t>Output Device: </a:t>
            </a:r>
            <a:r>
              <a:rPr lang="en-US" dirty="0"/>
              <a:t> The output unit of a computer provides the information and results of a computation to outside world. Printers, Visual Display Unit (VDU) are the commonly used output devices. Other commonly used output devices are Speaker, Headphone, and Projector etc.</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16</a:t>
            </a:fld>
            <a:endParaRPr lang="en-US"/>
          </a:p>
        </p:txBody>
      </p:sp>
      <p:sp>
        <p:nvSpPr>
          <p:cNvPr id="8" name="Content Placeholder 7">
            <a:extLst>
              <a:ext uri="{FF2B5EF4-FFF2-40B4-BE49-F238E27FC236}">
                <a16:creationId xmlns:a16="http://schemas.microsoft.com/office/drawing/2014/main" id="{F5C77426-8F59-A644-3C5C-B27997DB9517}"/>
              </a:ext>
            </a:extLst>
          </p:cNvPr>
          <p:cNvSpPr>
            <a:spLocks noGrp="1"/>
          </p:cNvSpPr>
          <p:nvPr>
            <p:ph idx="1"/>
          </p:nvPr>
        </p:nvSpPr>
        <p:spPr>
          <a:xfrm>
            <a:off x="549796" y="1196752"/>
            <a:ext cx="11161240" cy="4873848"/>
          </a:xfrm>
        </p:spPr>
        <p:txBody>
          <a:bodyPr>
            <a:normAutofit fontScale="85000" lnSpcReduction="10000"/>
          </a:bodyPr>
          <a:lstStyle/>
          <a:p>
            <a:pPr marL="0" indent="0" algn="just">
              <a:lnSpc>
                <a:spcPct val="150000"/>
              </a:lnSpc>
              <a:buNone/>
            </a:pPr>
            <a:r>
              <a:rPr lang="en-US" sz="2000" dirty="0"/>
              <a:t>Storage Unit: The storage unit of the computer holds data and instructions that are entered through the input unit, before they are processed. </a:t>
            </a:r>
          </a:p>
          <a:p>
            <a:pPr marL="0" indent="0" algn="just">
              <a:lnSpc>
                <a:spcPct val="150000"/>
              </a:lnSpc>
              <a:buNone/>
            </a:pPr>
            <a:r>
              <a:rPr lang="en-US" sz="2000" dirty="0"/>
              <a:t>It preserves the intermediate and final results before these are sent to the output devices. It also saves the data for the later use. </a:t>
            </a:r>
          </a:p>
          <a:p>
            <a:pPr marL="0" indent="0" algn="just">
              <a:lnSpc>
                <a:spcPct val="150000"/>
              </a:lnSpc>
              <a:buNone/>
            </a:pPr>
            <a:r>
              <a:rPr lang="en-US" sz="2000" dirty="0"/>
              <a:t>The various storage devices of a computer system are divided into two categories.</a:t>
            </a:r>
          </a:p>
          <a:p>
            <a:pPr marL="0" indent="0" algn="just">
              <a:lnSpc>
                <a:spcPct val="150000"/>
              </a:lnSpc>
              <a:buNone/>
            </a:pPr>
            <a:r>
              <a:rPr lang="en-US" sz="2000" dirty="0"/>
              <a:t> a) Primary Storage: Stores and provides very fast. This memory is generally used to hold the program being currently executed in the computer, the data being received from the input unit, the intermediate and final results of the program. The primary memory is temporary in nature. The data is lost, when the computer is switched off. In order to store the data permanently, the data has to be transferred to the secondary memory. The cost of the primary storage is more compared to the secondary storage. Therefore, most computers shave limited primary storage </a:t>
            </a:r>
            <a:r>
              <a:rPr lang="en-US" sz="2000" dirty="0" err="1"/>
              <a:t>capacit</a:t>
            </a:r>
            <a:endParaRPr lang="en-IN" sz="2000" dirty="0"/>
          </a:p>
        </p:txBody>
      </p:sp>
      <p:sp>
        <p:nvSpPr>
          <p:cNvPr id="9" name="Title 1">
            <a:extLst>
              <a:ext uri="{FF2B5EF4-FFF2-40B4-BE49-F238E27FC236}">
                <a16:creationId xmlns:a16="http://schemas.microsoft.com/office/drawing/2014/main" id="{9201A9F0-207C-5255-38AF-F62742D5CAAD}"/>
              </a:ext>
            </a:extLst>
          </p:cNvPr>
          <p:cNvSpPr txBox="1">
            <a:spLocks/>
          </p:cNvSpPr>
          <p:nvPr/>
        </p:nvSpPr>
        <p:spPr>
          <a:xfrm>
            <a:off x="341178" y="260648"/>
            <a:ext cx="11233248" cy="755352"/>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Functional Unit of Computer</a:t>
            </a:r>
            <a:br>
              <a:rPr lang="en-US" sz="2000" dirty="0"/>
            </a:b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DF28FB93-0A08-4E7D-8E63-9EFA29F1E093}" type="slidenum">
              <a:rPr lang="en-US" smtClean="0"/>
              <a:pPr/>
              <a:t>17</a:t>
            </a:fld>
            <a:endParaRPr lang="en-US"/>
          </a:p>
        </p:txBody>
      </p:sp>
      <p:sp>
        <p:nvSpPr>
          <p:cNvPr id="5" name="Content Placeholder 4">
            <a:extLst>
              <a:ext uri="{FF2B5EF4-FFF2-40B4-BE49-F238E27FC236}">
                <a16:creationId xmlns:a16="http://schemas.microsoft.com/office/drawing/2014/main" id="{EED10207-2C7E-EC23-D93F-0F46CFF61229}"/>
              </a:ext>
            </a:extLst>
          </p:cNvPr>
          <p:cNvSpPr>
            <a:spLocks noGrp="1"/>
          </p:cNvSpPr>
          <p:nvPr>
            <p:ph idx="1"/>
          </p:nvPr>
        </p:nvSpPr>
        <p:spPr>
          <a:xfrm>
            <a:off x="477788" y="836712"/>
            <a:ext cx="10492155" cy="5233888"/>
          </a:xfrm>
        </p:spPr>
        <p:txBody>
          <a:bodyPr>
            <a:normAutofit fontScale="92500" lnSpcReduction="10000"/>
          </a:bodyPr>
          <a:lstStyle/>
          <a:p>
            <a:pPr marL="0" indent="0">
              <a:lnSpc>
                <a:spcPct val="150000"/>
              </a:lnSpc>
              <a:buNone/>
            </a:pPr>
            <a:r>
              <a:rPr lang="en-US" sz="2000" dirty="0"/>
              <a:t>b) </a:t>
            </a:r>
            <a:r>
              <a:rPr lang="en-US" sz="2000" b="1" dirty="0"/>
              <a:t>Secondary Storage</a:t>
            </a:r>
            <a:r>
              <a:rPr lang="en-US" sz="2000" dirty="0"/>
              <a:t>: Secondary storage is used like an archive. It stores several programs, documents, data bases etc. The programs that you run on the computer are first transferred to the primary memory before it is actually run. Whenever the results are saved, again they get stored in the secondary memory. The secondary memory is slower and cheaper than the primary memory. Some of the commonly used secondary memory devices are Hard disk, CD, etc.</a:t>
            </a:r>
          </a:p>
          <a:p>
            <a:pPr marL="0" indent="0">
              <a:lnSpc>
                <a:spcPct val="150000"/>
              </a:lnSpc>
              <a:buNone/>
            </a:pPr>
            <a:r>
              <a:rPr lang="en-US" sz="2000" b="1" dirty="0"/>
              <a:t>Memory Size</a:t>
            </a:r>
            <a:r>
              <a:rPr lang="en-US" sz="2000" dirty="0"/>
              <a:t>:  All digital computers use the binary system, i.e. 0‘s and 1‘s. Each character or a number is represented by an 8-bit code.  The set of 8 bits is called a byte. A character occupies 1-byte space. A numeric occupies 2- byte space. Byte is the space occupied in the memory. </a:t>
            </a:r>
          </a:p>
          <a:p>
            <a:pPr marL="0" indent="0">
              <a:lnSpc>
                <a:spcPct val="150000"/>
              </a:lnSpc>
              <a:buNone/>
            </a:pPr>
            <a:r>
              <a:rPr lang="en-US" sz="2000" dirty="0"/>
              <a:t> The size of the primary storage is specified in KB (Kilobytes) or MB (Megabyte). One KB is equal to 1024 bytes and one MB is equal to 1000KB. The size of the primary storage in a typical PC usually starts at 16MB. PCs having 32 MB, 48MB, 128 MB, 256MB memory are quite common. </a:t>
            </a:r>
            <a:endParaRPr lang="en-IN" sz="2000" dirty="0"/>
          </a:p>
        </p:txBody>
      </p:sp>
      <p:sp>
        <p:nvSpPr>
          <p:cNvPr id="9" name="Title 1">
            <a:extLst>
              <a:ext uri="{FF2B5EF4-FFF2-40B4-BE49-F238E27FC236}">
                <a16:creationId xmlns:a16="http://schemas.microsoft.com/office/drawing/2014/main" id="{76B4C404-BBBE-2CD3-52F9-FA7442DFE8BD}"/>
              </a:ext>
            </a:extLst>
          </p:cNvPr>
          <p:cNvSpPr txBox="1">
            <a:spLocks/>
          </p:cNvSpPr>
          <p:nvPr/>
        </p:nvSpPr>
        <p:spPr>
          <a:xfrm>
            <a:off x="341178" y="260648"/>
            <a:ext cx="11233248" cy="755352"/>
          </a:xfrm>
          <a:prstGeom prst="rect">
            <a:avLst/>
          </a:prstGeom>
        </p:spPr>
        <p:txBody>
          <a:bodyPr vert="horz" lIns="91440" tIns="45720" rIns="91440" bIns="45720" rtlCol="0" anchor="b">
            <a:noAutofit/>
          </a:bodyPr>
          <a:lstStyle>
            <a:lvl1pPr algn="l" defTabSz="914400" rtl="0" eaLnBrk="1" latinLnBrk="0" hangingPunct="1">
              <a:spcBef>
                <a:spcPct val="0"/>
              </a:spcBef>
              <a:buNone/>
              <a:defRPr sz="3200" kern="1200">
                <a:solidFill>
                  <a:schemeClr val="tx1"/>
                </a:solidFill>
                <a:latin typeface="+mj-lt"/>
                <a:ea typeface="+mj-ea"/>
                <a:cs typeface="+mj-cs"/>
              </a:defRPr>
            </a:lvl1pPr>
          </a:lstStyle>
          <a:p>
            <a:pPr algn="ctr"/>
            <a:r>
              <a:rPr lang="en-IN" sz="2000" b="1" dirty="0"/>
              <a:t>Functional Unit of Computer</a:t>
            </a:r>
            <a:br>
              <a:rPr lang="en-US" sz="2000" dirty="0"/>
            </a:br>
            <a:endParaRPr lang="en-US" sz="20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18</a:t>
            </a:fld>
            <a:endParaRPr lang="en-US"/>
          </a:p>
        </p:txBody>
      </p:sp>
      <p:sp>
        <p:nvSpPr>
          <p:cNvPr id="6" name="Title 5">
            <a:extLst>
              <a:ext uri="{FF2B5EF4-FFF2-40B4-BE49-F238E27FC236}">
                <a16:creationId xmlns:a16="http://schemas.microsoft.com/office/drawing/2014/main" id="{B4D65360-BCDB-19D2-8369-EA936FAA040B}"/>
              </a:ext>
            </a:extLst>
          </p:cNvPr>
          <p:cNvSpPr>
            <a:spLocks noGrp="1"/>
          </p:cNvSpPr>
          <p:nvPr>
            <p:ph type="title"/>
          </p:nvPr>
        </p:nvSpPr>
        <p:spPr>
          <a:xfrm>
            <a:off x="1218883" y="431800"/>
            <a:ext cx="9751060" cy="447328"/>
          </a:xfrm>
        </p:spPr>
        <p:txBody>
          <a:bodyPr>
            <a:normAutofit fontScale="90000"/>
          </a:bodyPr>
          <a:lstStyle/>
          <a:p>
            <a:r>
              <a:rPr lang="en-US" dirty="0"/>
              <a:t>Classification of Memory</a:t>
            </a:r>
            <a:endParaRPr lang="en-IN" dirty="0"/>
          </a:p>
        </p:txBody>
      </p:sp>
      <p:pic>
        <p:nvPicPr>
          <p:cNvPr id="1028" name="Picture 4" descr="Difference Between Primary Storage And Secondary Storage - Pulptastic">
            <a:extLst>
              <a:ext uri="{FF2B5EF4-FFF2-40B4-BE49-F238E27FC236}">
                <a16:creationId xmlns:a16="http://schemas.microsoft.com/office/drawing/2014/main" id="{D181A656-F1E0-E9BC-9E52-3A328D7573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7748" y="863103"/>
            <a:ext cx="7128792" cy="55322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5 Differences Between RAM and ROM – Difference Camp">
            <a:extLst>
              <a:ext uri="{FF2B5EF4-FFF2-40B4-BE49-F238E27FC236}">
                <a16:creationId xmlns:a16="http://schemas.microsoft.com/office/drawing/2014/main" id="{F05623E1-FC74-940E-EBED-FD285007C600}"/>
              </a:ext>
            </a:extLst>
          </p:cNvPr>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7246541" y="879129"/>
            <a:ext cx="4680520" cy="559787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19</a:t>
            </a:fld>
            <a:endParaRPr lang="en-US"/>
          </a:p>
        </p:txBody>
      </p:sp>
      <p:sp>
        <p:nvSpPr>
          <p:cNvPr id="6" name="Title 5">
            <a:extLst>
              <a:ext uri="{FF2B5EF4-FFF2-40B4-BE49-F238E27FC236}">
                <a16:creationId xmlns:a16="http://schemas.microsoft.com/office/drawing/2014/main" id="{FF022099-ED41-504C-3608-BD74E484FD4B}"/>
              </a:ext>
            </a:extLst>
          </p:cNvPr>
          <p:cNvSpPr>
            <a:spLocks noGrp="1"/>
          </p:cNvSpPr>
          <p:nvPr>
            <p:ph type="title"/>
          </p:nvPr>
        </p:nvSpPr>
        <p:spPr/>
        <p:txBody>
          <a:bodyPr/>
          <a:lstStyle/>
          <a:p>
            <a:endParaRPr lang="en-IN"/>
          </a:p>
        </p:txBody>
      </p:sp>
      <p:sp>
        <p:nvSpPr>
          <p:cNvPr id="8" name="Content Placeholder 7">
            <a:extLst>
              <a:ext uri="{FF2B5EF4-FFF2-40B4-BE49-F238E27FC236}">
                <a16:creationId xmlns:a16="http://schemas.microsoft.com/office/drawing/2014/main" id="{246F5328-9849-6B78-3A81-E20B18D5C52E}"/>
              </a:ext>
            </a:extLst>
          </p:cNvPr>
          <p:cNvSpPr>
            <a:spLocks noGrp="1"/>
          </p:cNvSpPr>
          <p:nvPr>
            <p:ph idx="1"/>
          </p:nvPr>
        </p:nvSpPr>
        <p:spPr/>
        <p:txBody>
          <a:bodyPr/>
          <a:lstStyle/>
          <a:p>
            <a:endParaRPr lang="en-IN" dirty="0"/>
          </a:p>
        </p:txBody>
      </p:sp>
      <p:sp>
        <p:nvSpPr>
          <p:cNvPr id="9" name="AutoShape 2" descr="5 Differences Between RAM and ROM – Difference Camp">
            <a:extLst>
              <a:ext uri="{FF2B5EF4-FFF2-40B4-BE49-F238E27FC236}">
                <a16:creationId xmlns:a16="http://schemas.microsoft.com/office/drawing/2014/main" id="{48E40C47-20FB-F61C-0AE1-43B93CAE1C59}"/>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IN"/>
          </a:p>
        </p:txBody>
      </p:sp>
      <p:pic>
        <p:nvPicPr>
          <p:cNvPr id="10" name="Picture 9">
            <a:extLst>
              <a:ext uri="{FF2B5EF4-FFF2-40B4-BE49-F238E27FC236}">
                <a16:creationId xmlns:a16="http://schemas.microsoft.com/office/drawing/2014/main" id="{FAF1956E-1164-5F1F-135D-132EDE99CDCC}"/>
              </a:ext>
            </a:extLst>
          </p:cNvPr>
          <p:cNvPicPr>
            <a:picLocks noChangeAspect="1"/>
          </p:cNvPicPr>
          <p:nvPr/>
        </p:nvPicPr>
        <p:blipFill>
          <a:blip r:embed="rId2"/>
          <a:stretch>
            <a:fillRect/>
          </a:stretch>
        </p:blipFill>
        <p:spPr>
          <a:xfrm>
            <a:off x="549796" y="340748"/>
            <a:ext cx="4176464" cy="6122661"/>
          </a:xfrm>
          <a:prstGeom prst="rect">
            <a:avLst/>
          </a:prstGeom>
        </p:spPr>
      </p:pic>
      <p:pic>
        <p:nvPicPr>
          <p:cNvPr id="2052" name="Picture 4" descr="Image result for difference between sram and dram">
            <a:extLst>
              <a:ext uri="{FF2B5EF4-FFF2-40B4-BE49-F238E27FC236}">
                <a16:creationId xmlns:a16="http://schemas.microsoft.com/office/drawing/2014/main" id="{126D53B2-6EBD-CD24-730F-132353FDE9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0316" y="1410591"/>
            <a:ext cx="5028612" cy="410664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771" y="431800"/>
            <a:ext cx="11855053" cy="692944"/>
          </a:xfrm>
        </p:spPr>
        <p:txBody>
          <a:bodyPr>
            <a:noAutofit/>
          </a:bodyPr>
          <a:lstStyle/>
          <a:p>
            <a:pPr lvl="0" algn="ctr"/>
            <a:r>
              <a:rPr lang="en-IN" sz="2400" b="1" dirty="0"/>
              <a:t>    INTRODUCTION TO COMPUTER</a:t>
            </a:r>
            <a:br>
              <a:rPr lang="en-US" sz="2400" dirty="0"/>
            </a:br>
            <a:endParaRPr lang="en-US" sz="2400" dirty="0"/>
          </a:p>
        </p:txBody>
      </p:sp>
      <p:sp>
        <p:nvSpPr>
          <p:cNvPr id="6" name="Slide Number Placeholder 5"/>
          <p:cNvSpPr>
            <a:spLocks noGrp="1"/>
          </p:cNvSpPr>
          <p:nvPr>
            <p:ph type="sldNum" sz="quarter" idx="12"/>
          </p:nvPr>
        </p:nvSpPr>
        <p:spPr/>
        <p:txBody>
          <a:bodyPr/>
          <a:lstStyle/>
          <a:p>
            <a:fld id="{DF28FB93-0A08-4E7D-8E63-9EFA29F1E093}" type="slidenum">
              <a:rPr lang="en-US" smtClean="0"/>
              <a:pPr/>
              <a:t>2</a:t>
            </a:fld>
            <a:endParaRPr lang="en-US"/>
          </a:p>
        </p:txBody>
      </p:sp>
      <p:sp>
        <p:nvSpPr>
          <p:cNvPr id="7" name="Content Placeholder 6">
            <a:extLst>
              <a:ext uri="{FF2B5EF4-FFF2-40B4-BE49-F238E27FC236}">
                <a16:creationId xmlns:a16="http://schemas.microsoft.com/office/drawing/2014/main" id="{A46D3735-DCA3-4BCC-6747-3B4F20EFDDCF}"/>
              </a:ext>
            </a:extLst>
          </p:cNvPr>
          <p:cNvSpPr>
            <a:spLocks noGrp="1"/>
          </p:cNvSpPr>
          <p:nvPr>
            <p:ph idx="1"/>
          </p:nvPr>
        </p:nvSpPr>
        <p:spPr>
          <a:xfrm>
            <a:off x="1218883" y="980728"/>
            <a:ext cx="9751060" cy="2129656"/>
          </a:xfrm>
        </p:spPr>
        <p:txBody>
          <a:bodyPr>
            <a:normAutofit fontScale="85000" lnSpcReduction="20000"/>
          </a:bodyPr>
          <a:lstStyle/>
          <a:p>
            <a:r>
              <a:rPr lang="en-US" dirty="0"/>
              <a:t>Computer is an electronic device that operates (works) under the control of programs stored in its own memory unit. </a:t>
            </a:r>
          </a:p>
          <a:p>
            <a:r>
              <a:rPr lang="en-US" dirty="0"/>
              <a:t> A computer is an electronic machine that processes raw data to give information as output.  </a:t>
            </a:r>
          </a:p>
          <a:p>
            <a:r>
              <a:rPr lang="en-US" dirty="0"/>
              <a:t>An electronic device that accepts data as input, and transforms it under the influence of a set of special instructions called Programs, to produce the desired output (referred to as Information). </a:t>
            </a:r>
            <a:endParaRPr lang="en-IN" dirty="0"/>
          </a:p>
        </p:txBody>
      </p:sp>
      <p:pic>
        <p:nvPicPr>
          <p:cNvPr id="9" name="Picture 8">
            <a:extLst>
              <a:ext uri="{FF2B5EF4-FFF2-40B4-BE49-F238E27FC236}">
                <a16:creationId xmlns:a16="http://schemas.microsoft.com/office/drawing/2014/main" id="{78BC7443-B731-77DC-CFB4-56DFE8DB2E17}"/>
              </a:ext>
            </a:extLst>
          </p:cNvPr>
          <p:cNvPicPr>
            <a:picLocks noChangeAspect="1"/>
          </p:cNvPicPr>
          <p:nvPr/>
        </p:nvPicPr>
        <p:blipFill>
          <a:blip r:embed="rId3"/>
          <a:stretch>
            <a:fillRect/>
          </a:stretch>
        </p:blipFill>
        <p:spPr>
          <a:xfrm>
            <a:off x="3358108" y="3180727"/>
            <a:ext cx="5542384" cy="2913827"/>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b="1" dirty="0"/>
              <a:t>Types of ROM</a:t>
            </a:r>
            <a:br>
              <a:rPr lang="en-US" dirty="0"/>
            </a:br>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smtClean="0"/>
              <a:pPr/>
              <a:t>20</a:t>
            </a:fld>
            <a:endParaRPr lang="en-US"/>
          </a:p>
        </p:txBody>
      </p:sp>
      <p:sp>
        <p:nvSpPr>
          <p:cNvPr id="8" name="TextBox 7">
            <a:extLst>
              <a:ext uri="{FF2B5EF4-FFF2-40B4-BE49-F238E27FC236}">
                <a16:creationId xmlns:a16="http://schemas.microsoft.com/office/drawing/2014/main" id="{23489C1A-C82E-6EEB-FAE2-3EA79BDA9B2C}"/>
              </a:ext>
            </a:extLst>
          </p:cNvPr>
          <p:cNvSpPr txBox="1"/>
          <p:nvPr/>
        </p:nvSpPr>
        <p:spPr>
          <a:xfrm>
            <a:off x="405780" y="1435948"/>
            <a:ext cx="10945216" cy="4247317"/>
          </a:xfrm>
          <a:prstGeom prst="rect">
            <a:avLst/>
          </a:prstGeom>
          <a:noFill/>
        </p:spPr>
        <p:txBody>
          <a:bodyPr wrap="square">
            <a:spAutoFit/>
          </a:bodyPr>
          <a:lstStyle/>
          <a:p>
            <a:r>
              <a:rPr lang="en-US" dirty="0"/>
              <a:t>Types of ROM: ROM is available in several different types, including PROM, EPROM, and EEPROM. </a:t>
            </a:r>
          </a:p>
          <a:p>
            <a:endParaRPr lang="en-US" dirty="0"/>
          </a:p>
          <a:p>
            <a:r>
              <a:rPr lang="en-US" b="1" dirty="0"/>
              <a:t>PROM: </a:t>
            </a:r>
          </a:p>
          <a:p>
            <a:r>
              <a:rPr lang="en-US" dirty="0"/>
              <a:t>PROM stands for Programmable Read-Only Memory, and it is different from true ROM in that while a ROM is programmed (i.e. has data written to it) during the manufacturing process, a PROM is manufactured in an empty state and then programmed later using a PROM programmer or burner. </a:t>
            </a:r>
          </a:p>
          <a:p>
            <a:endParaRPr lang="en-US" dirty="0"/>
          </a:p>
          <a:p>
            <a:r>
              <a:rPr lang="en-US" b="1" dirty="0"/>
              <a:t>EPROM: </a:t>
            </a:r>
            <a:r>
              <a:rPr lang="en-US" dirty="0"/>
              <a:t>EPROM stands for Erasable Programmable Read-Only Memory, and as the name suggests, data stored in an EPROM can be erased and the EPROM reprogrammed. Erasing an EPROM involves removing it from the computer and exposing it to ultraviolet light before reburning it. </a:t>
            </a:r>
          </a:p>
          <a:p>
            <a:endParaRPr lang="en-US" dirty="0"/>
          </a:p>
          <a:p>
            <a:r>
              <a:rPr lang="en-US" b="1" dirty="0"/>
              <a:t>EEPROM: </a:t>
            </a:r>
            <a:r>
              <a:rPr lang="en-US" dirty="0"/>
              <a:t>EEPROM stands for Electrically Erasable Programmable Read-Only Memory, and the distinction between EPROM and EEPROM is that the latter can be erased and written to by the computer system it is installed in. In that sense EEPROM is not strictly read-only. However in many cases the write process is slow, so it is normally only done to update program code such as firmware or BIOS code on an occasional basis. </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21</a:t>
            </a:fld>
            <a:endParaRPr lang="en-US"/>
          </a:p>
        </p:txBody>
      </p:sp>
      <p:sp>
        <p:nvSpPr>
          <p:cNvPr id="4" name="Title 3">
            <a:extLst>
              <a:ext uri="{FF2B5EF4-FFF2-40B4-BE49-F238E27FC236}">
                <a16:creationId xmlns:a16="http://schemas.microsoft.com/office/drawing/2014/main" id="{DE3F7810-DF8F-0144-BF67-D6B291FDCBBD}"/>
              </a:ext>
            </a:extLst>
          </p:cNvPr>
          <p:cNvSpPr>
            <a:spLocks noGrp="1"/>
          </p:cNvSpPr>
          <p:nvPr>
            <p:ph type="title"/>
          </p:nvPr>
        </p:nvSpPr>
        <p:spPr>
          <a:xfrm>
            <a:off x="1218883" y="431800"/>
            <a:ext cx="9751060" cy="476920"/>
          </a:xfrm>
        </p:spPr>
        <p:txBody>
          <a:bodyPr>
            <a:normAutofit fontScale="90000"/>
          </a:bodyPr>
          <a:lstStyle/>
          <a:p>
            <a:r>
              <a:rPr lang="en-US" dirty="0"/>
              <a:t>Classification of Secondary Memory</a:t>
            </a:r>
            <a:endParaRPr lang="en-IN" dirty="0"/>
          </a:p>
        </p:txBody>
      </p:sp>
      <p:pic>
        <p:nvPicPr>
          <p:cNvPr id="7" name="Picture 6">
            <a:extLst>
              <a:ext uri="{FF2B5EF4-FFF2-40B4-BE49-F238E27FC236}">
                <a16:creationId xmlns:a16="http://schemas.microsoft.com/office/drawing/2014/main" id="{60C141F2-972F-E15A-7737-138EE6159ABA}"/>
              </a:ext>
            </a:extLst>
          </p:cNvPr>
          <p:cNvPicPr>
            <a:picLocks noChangeAspect="1"/>
          </p:cNvPicPr>
          <p:nvPr/>
        </p:nvPicPr>
        <p:blipFill>
          <a:blip r:embed="rId2"/>
          <a:stretch>
            <a:fillRect/>
          </a:stretch>
        </p:blipFill>
        <p:spPr>
          <a:xfrm>
            <a:off x="405779" y="1676400"/>
            <a:ext cx="6756703" cy="3505200"/>
          </a:xfrm>
          <a:prstGeom prst="rect">
            <a:avLst/>
          </a:prstGeom>
        </p:spPr>
      </p:pic>
      <p:sp>
        <p:nvSpPr>
          <p:cNvPr id="9" name="TextBox 8">
            <a:extLst>
              <a:ext uri="{FF2B5EF4-FFF2-40B4-BE49-F238E27FC236}">
                <a16:creationId xmlns:a16="http://schemas.microsoft.com/office/drawing/2014/main" id="{87682440-FB0E-C83E-12CB-5AC216CDE24D}"/>
              </a:ext>
            </a:extLst>
          </p:cNvPr>
          <p:cNvSpPr txBox="1"/>
          <p:nvPr/>
        </p:nvSpPr>
        <p:spPr>
          <a:xfrm>
            <a:off x="5778694" y="1268760"/>
            <a:ext cx="6092890" cy="1477328"/>
          </a:xfrm>
          <a:prstGeom prst="rect">
            <a:avLst/>
          </a:prstGeom>
          <a:noFill/>
        </p:spPr>
        <p:txBody>
          <a:bodyPr wrap="square">
            <a:spAutoFit/>
          </a:bodyPr>
          <a:lstStyle/>
          <a:p>
            <a:r>
              <a:rPr lang="en-US" b="1" dirty="0"/>
              <a:t>Blu Ray Disk (BD) </a:t>
            </a:r>
            <a:r>
              <a:rPr lang="en-US" dirty="0"/>
              <a:t>is an optical storage media used to store high definition (HD) video and other multimedia filed. BD uses shorter wavelength laser as compared to CD/DVD. This enables writing arm to focus more tightly on the disk and hence pack in more data. BDs can store up to 128 GB data.</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3"/>
          </p:nvPr>
        </p:nvSpPr>
        <p:spPr>
          <a:xfrm>
            <a:off x="1629916" y="2420888"/>
            <a:ext cx="9505056" cy="2160240"/>
          </a:xfrm>
        </p:spPr>
        <p:txBody>
          <a:bodyPr>
            <a:normAutofit/>
          </a:bodyPr>
          <a:lstStyle/>
          <a:p>
            <a:pPr algn="ctr"/>
            <a:r>
              <a:rPr lang="en-US" sz="8000" dirty="0">
                <a:latin typeface="Castellar" pitchFamily="18" charset="0"/>
              </a:rPr>
              <a:t>Any Queries??</a:t>
            </a:r>
          </a:p>
        </p:txBody>
      </p:sp>
      <p:sp>
        <p:nvSpPr>
          <p:cNvPr id="4" name="Slide Number Placeholder 3"/>
          <p:cNvSpPr>
            <a:spLocks noGrp="1"/>
          </p:cNvSpPr>
          <p:nvPr>
            <p:ph type="sldNum" sz="quarter" idx="12"/>
          </p:nvPr>
        </p:nvSpPr>
        <p:spPr/>
        <p:txBody>
          <a:bodyPr/>
          <a:lstStyle/>
          <a:p>
            <a:fld id="{DF28FB93-0A08-4E7D-8E63-9EFA29F1E093}" type="slidenum">
              <a:rPr lang="en-US" smtClean="0"/>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7908" y="404664"/>
            <a:ext cx="10276131" cy="1168400"/>
          </a:xfrm>
        </p:spPr>
        <p:txBody>
          <a:bodyPr/>
          <a:lstStyle/>
          <a:p>
            <a:pPr lvl="0"/>
            <a:r>
              <a:rPr lang="en-IN" b="1" dirty="0"/>
              <a:t>EVOLUTION OF COMPUTER</a:t>
            </a:r>
            <a:br>
              <a:rPr lang="en-US" dirty="0"/>
            </a:br>
            <a:endParaRPr lang="en-US" dirty="0"/>
          </a:p>
        </p:txBody>
      </p:sp>
      <p:sp>
        <p:nvSpPr>
          <p:cNvPr id="1025" name="Rectangle 1"/>
          <p:cNvSpPr>
            <a:spLocks noChangeArrowheads="1"/>
          </p:cNvSpPr>
          <p:nvPr/>
        </p:nvSpPr>
        <p:spPr bwMode="auto">
          <a:xfrm>
            <a:off x="0" y="0"/>
            <a:ext cx="12188825"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Calibri" pitchFamily="34" charset="0"/>
                <a:ea typeface="Calibri" pitchFamily="34" charset="0"/>
                <a:cs typeface="Calibri" pitchFamily="34" charset="0"/>
              </a:rPr>
              <a:t>Note: In the current academic session 2023-24, in the first round of allotment, the girl’s enrolment is 46.55% (Out of 116, girl’s enrolment is 54)</a:t>
            </a: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8" name="Slide Number Placeholder 7"/>
          <p:cNvSpPr>
            <a:spLocks noGrp="1"/>
          </p:cNvSpPr>
          <p:nvPr>
            <p:ph type="sldNum" sz="quarter" idx="12"/>
          </p:nvPr>
        </p:nvSpPr>
        <p:spPr/>
        <p:txBody>
          <a:bodyPr/>
          <a:lstStyle/>
          <a:p>
            <a:fld id="{DF28FB93-0A08-4E7D-8E63-9EFA29F1E093}" type="slidenum">
              <a:rPr lang="en-US" smtClean="0"/>
              <a:pPr/>
              <a:t>3</a:t>
            </a:fld>
            <a:endParaRPr lang="en-US"/>
          </a:p>
        </p:txBody>
      </p:sp>
      <p:sp>
        <p:nvSpPr>
          <p:cNvPr id="5" name="Content Placeholder 4">
            <a:extLst>
              <a:ext uri="{FF2B5EF4-FFF2-40B4-BE49-F238E27FC236}">
                <a16:creationId xmlns:a16="http://schemas.microsoft.com/office/drawing/2014/main" id="{202EBE6C-8778-48AB-A8C2-4E8B1C90C074}"/>
              </a:ext>
            </a:extLst>
          </p:cNvPr>
          <p:cNvSpPr>
            <a:spLocks noGrp="1"/>
          </p:cNvSpPr>
          <p:nvPr>
            <p:ph idx="1"/>
          </p:nvPr>
        </p:nvSpPr>
        <p:spPr>
          <a:xfrm>
            <a:off x="1218883" y="1340768"/>
            <a:ext cx="9751060" cy="4729832"/>
          </a:xfrm>
        </p:spPr>
        <p:txBody>
          <a:bodyPr>
            <a:normAutofit fontScale="92500" lnSpcReduction="20000"/>
          </a:bodyPr>
          <a:lstStyle/>
          <a:p>
            <a:r>
              <a:rPr lang="en-US" dirty="0"/>
              <a:t>Computer evolution refers to the change in computer technology right from the time computers were first used to the present.</a:t>
            </a:r>
          </a:p>
          <a:p>
            <a:r>
              <a:rPr lang="en-US" dirty="0"/>
              <a:t> As computing evolves to higher system levels, so its design also changes, from technical to socio-technical design. </a:t>
            </a:r>
          </a:p>
          <a:p>
            <a:r>
              <a:rPr lang="en-US" dirty="0"/>
              <a:t>The series of the evolution of computers are given below. </a:t>
            </a:r>
          </a:p>
          <a:p>
            <a:pPr marL="0" indent="0">
              <a:buNone/>
            </a:pPr>
            <a:r>
              <a:rPr lang="en-US" dirty="0"/>
              <a:t> Abacus </a:t>
            </a:r>
          </a:p>
          <a:p>
            <a:pPr marL="0" indent="0">
              <a:buNone/>
            </a:pPr>
            <a:r>
              <a:rPr lang="en-US" dirty="0"/>
              <a:t> Pascaline </a:t>
            </a:r>
          </a:p>
          <a:p>
            <a:pPr marL="0" indent="0">
              <a:buNone/>
            </a:pPr>
            <a:r>
              <a:rPr lang="en-US" dirty="0"/>
              <a:t> Difference engine </a:t>
            </a:r>
          </a:p>
          <a:p>
            <a:pPr marL="0" indent="0">
              <a:buNone/>
            </a:pPr>
            <a:r>
              <a:rPr lang="en-US" dirty="0"/>
              <a:t> Punched card equipment </a:t>
            </a:r>
          </a:p>
          <a:p>
            <a:pPr marL="0" indent="0">
              <a:buNone/>
            </a:pPr>
            <a:r>
              <a:rPr lang="en-US" dirty="0"/>
              <a:t> ABC </a:t>
            </a:r>
          </a:p>
          <a:p>
            <a:pPr marL="0" indent="0">
              <a:buNone/>
            </a:pPr>
            <a:r>
              <a:rPr lang="en-US" dirty="0"/>
              <a:t> UNIVAC - </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8883" y="431800"/>
            <a:ext cx="9751060" cy="496870"/>
          </a:xfrm>
        </p:spPr>
        <p:txBody>
          <a:bodyPr>
            <a:normAutofit fontScale="90000"/>
          </a:bodyPr>
          <a:lstStyle/>
          <a:p>
            <a:r>
              <a:rPr lang="en-US" dirty="0"/>
              <a:t>E</a:t>
            </a:r>
            <a:r>
              <a:rPr lang="en-IN" dirty="0"/>
              <a:t>VOLUTION OF COMPUTER</a:t>
            </a:r>
            <a:endParaRPr lang="en-US" dirty="0"/>
          </a:p>
        </p:txBody>
      </p:sp>
      <p:sp>
        <p:nvSpPr>
          <p:cNvPr id="11" name="Slide Number Placeholder 10"/>
          <p:cNvSpPr>
            <a:spLocks noGrp="1"/>
          </p:cNvSpPr>
          <p:nvPr>
            <p:ph type="sldNum" sz="quarter" idx="12"/>
          </p:nvPr>
        </p:nvSpPr>
        <p:spPr/>
        <p:txBody>
          <a:bodyPr/>
          <a:lstStyle/>
          <a:p>
            <a:fld id="{DF28FB93-0A08-4E7D-8E63-9EFA29F1E093}" type="slidenum">
              <a:rPr lang="en-US" smtClean="0"/>
              <a:pPr/>
              <a:t>4</a:t>
            </a:fld>
            <a:endParaRPr lang="en-US"/>
          </a:p>
        </p:txBody>
      </p:sp>
      <p:sp>
        <p:nvSpPr>
          <p:cNvPr id="4" name="TextBox 3">
            <a:extLst>
              <a:ext uri="{FF2B5EF4-FFF2-40B4-BE49-F238E27FC236}">
                <a16:creationId xmlns:a16="http://schemas.microsoft.com/office/drawing/2014/main" id="{B2265027-515C-FEA9-32C8-ECAE5E7382E0}"/>
              </a:ext>
            </a:extLst>
          </p:cNvPr>
          <p:cNvSpPr txBox="1"/>
          <p:nvPr/>
        </p:nvSpPr>
        <p:spPr>
          <a:xfrm>
            <a:off x="405780" y="1412776"/>
            <a:ext cx="11377264" cy="5355312"/>
          </a:xfrm>
          <a:prstGeom prst="rect">
            <a:avLst/>
          </a:prstGeom>
          <a:noFill/>
        </p:spPr>
        <p:txBody>
          <a:bodyPr wrap="square">
            <a:spAutoFit/>
          </a:bodyPr>
          <a:lstStyle/>
          <a:p>
            <a:r>
              <a:rPr lang="en-US" b="1" dirty="0"/>
              <a:t>Abacus</a:t>
            </a:r>
          </a:p>
          <a:p>
            <a:r>
              <a:rPr lang="en-US" dirty="0"/>
              <a:t>  The present day computers are a result of an evolutionary process which started way back in 500 B.C. when Egyptian used a machine which is an early form of Abacus. </a:t>
            </a:r>
          </a:p>
          <a:p>
            <a:r>
              <a:rPr lang="en-US" dirty="0"/>
              <a:t> However the present form of Abacus is attributed to the Chinese and Japanese. </a:t>
            </a:r>
          </a:p>
          <a:p>
            <a:r>
              <a:rPr lang="en-US" dirty="0"/>
              <a:t> This is a machine, which was used for addition, subtraction, multiplication and division operation. </a:t>
            </a:r>
          </a:p>
          <a:p>
            <a:r>
              <a:rPr lang="en-US" b="1" dirty="0"/>
              <a:t>Pascaline</a:t>
            </a:r>
          </a:p>
          <a:p>
            <a:r>
              <a:rPr lang="en-US" dirty="0"/>
              <a:t>  In 1645 a device known as Pascaline was invented by French mathematician Blaise Pascal. </a:t>
            </a:r>
          </a:p>
          <a:p>
            <a:r>
              <a:rPr lang="en-US" dirty="0"/>
              <a:t> The machine was also used per addition and subtraction purpose. </a:t>
            </a:r>
          </a:p>
          <a:p>
            <a:r>
              <a:rPr lang="en-US" dirty="0"/>
              <a:t> The device was operated by dialing a set of wheels.</a:t>
            </a:r>
          </a:p>
          <a:p>
            <a:r>
              <a:rPr lang="en-US" dirty="0"/>
              <a:t>  In 1671 Leibniz improved on Pascal's adding machine and invented the Leibniz's Calculator. </a:t>
            </a:r>
          </a:p>
          <a:p>
            <a:r>
              <a:rPr lang="en-US" b="1" dirty="0"/>
              <a:t>Difference engine</a:t>
            </a:r>
          </a:p>
          <a:p>
            <a:r>
              <a:rPr lang="en-US" dirty="0"/>
              <a:t>  In 1822 Charles Babbage invented a Difference Engine. </a:t>
            </a:r>
          </a:p>
          <a:p>
            <a:r>
              <a:rPr lang="en-US" dirty="0"/>
              <a:t> The purpose of this device was to calculate the roots of polynomial equations and prepare astronomy table for the British Navy. </a:t>
            </a:r>
          </a:p>
          <a:p>
            <a:r>
              <a:rPr lang="en-US" dirty="0"/>
              <a:t> He upgraded this to, invent an Analytical engine, which could store program instructions initially coded on punched cards and subsequently shared internally. </a:t>
            </a:r>
          </a:p>
          <a:p>
            <a:r>
              <a:rPr lang="en-US" dirty="0"/>
              <a:t> Therefore Charles Babbage is known as the father of computers. Punched card equipment</a:t>
            </a:r>
          </a:p>
          <a:p>
            <a:r>
              <a:rPr lang="en-US" dirty="0"/>
              <a:t>  In 1890 Dr. H. Hollerith developed punched card equipment. </a:t>
            </a:r>
          </a:p>
          <a:p>
            <a:r>
              <a:rPr lang="en-US" dirty="0"/>
              <a:t> This equipment read the holes punched in the card and mechanically performed the statistical analysis.</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DF28FB93-0A08-4E7D-8E63-9EFA29F1E093}" type="slidenum">
              <a:rPr lang="en-US" smtClean="0"/>
              <a:pPr/>
              <a:t>5</a:t>
            </a:fld>
            <a:endParaRPr lang="en-US"/>
          </a:p>
        </p:txBody>
      </p:sp>
      <p:sp>
        <p:nvSpPr>
          <p:cNvPr id="7" name="Content Placeholder 6">
            <a:extLst>
              <a:ext uri="{FF2B5EF4-FFF2-40B4-BE49-F238E27FC236}">
                <a16:creationId xmlns:a16="http://schemas.microsoft.com/office/drawing/2014/main" id="{F8DEF331-4FFB-71A8-DB22-88C8BDBD6242}"/>
              </a:ext>
            </a:extLst>
          </p:cNvPr>
          <p:cNvSpPr>
            <a:spLocks noGrp="1"/>
          </p:cNvSpPr>
          <p:nvPr>
            <p:ph sz="half" idx="1"/>
          </p:nvPr>
        </p:nvSpPr>
        <p:spPr>
          <a:xfrm>
            <a:off x="477788" y="1803400"/>
            <a:ext cx="10729191" cy="4267200"/>
          </a:xfrm>
        </p:spPr>
        <p:txBody>
          <a:bodyPr>
            <a:normAutofit fontScale="92500" lnSpcReduction="10000"/>
          </a:bodyPr>
          <a:lstStyle/>
          <a:p>
            <a:pPr marL="0" indent="0">
              <a:buNone/>
            </a:pPr>
            <a:r>
              <a:rPr lang="en-US" dirty="0"/>
              <a:t>ABC (Atanasoff-Berry Computer ) </a:t>
            </a:r>
          </a:p>
          <a:p>
            <a:pPr marL="0" indent="0">
              <a:buNone/>
            </a:pPr>
            <a:r>
              <a:rPr lang="en-US" dirty="0"/>
              <a:t> The first pure electronic computer was invented by J. V. Atanasoff and C. Berry which is known as Atanasoff-Berry Computer or ABC. </a:t>
            </a:r>
          </a:p>
          <a:p>
            <a:pPr marL="0" indent="0">
              <a:buNone/>
            </a:pPr>
            <a:r>
              <a:rPr lang="en-US" dirty="0"/>
              <a:t> It used vacuum tubes for both data storage and data computation. </a:t>
            </a:r>
          </a:p>
          <a:p>
            <a:pPr marL="0" indent="0">
              <a:buNone/>
            </a:pPr>
            <a:r>
              <a:rPr lang="en-US" dirty="0"/>
              <a:t> Subsequently Electronic Numerical Integrator and Calculator (ENIAC) was designed and accepted as the general purpose computer. UNIVAC</a:t>
            </a:r>
          </a:p>
          <a:p>
            <a:pPr marL="0" indent="0">
              <a:buNone/>
            </a:pPr>
            <a:r>
              <a:rPr lang="en-US" dirty="0"/>
              <a:t>  In 1945 John Von Neumann first gave the idea of sharing the same internal memory for storing both data and instruction, which was subsequently adopted in every computer organization.</a:t>
            </a:r>
          </a:p>
          <a:p>
            <a:pPr marL="0" indent="0">
              <a:buNone/>
            </a:pPr>
            <a:r>
              <a:rPr lang="en-US" dirty="0"/>
              <a:t>  On this principle subsequently Universal Automatic Computer (UNIVAC-1) was invented</a:t>
            </a:r>
            <a:endParaRPr lang="en-IN" dirty="0"/>
          </a:p>
        </p:txBody>
      </p:sp>
      <p:sp>
        <p:nvSpPr>
          <p:cNvPr id="2" name="Title 1">
            <a:extLst>
              <a:ext uri="{FF2B5EF4-FFF2-40B4-BE49-F238E27FC236}">
                <a16:creationId xmlns:a16="http://schemas.microsoft.com/office/drawing/2014/main" id="{8C8B547A-A1EF-9AB4-5988-94EB30661B51}"/>
              </a:ext>
            </a:extLst>
          </p:cNvPr>
          <p:cNvSpPr>
            <a:spLocks noGrp="1"/>
          </p:cNvSpPr>
          <p:nvPr>
            <p:ph type="title"/>
          </p:nvPr>
        </p:nvSpPr>
        <p:spPr>
          <a:xfrm>
            <a:off x="1218883" y="431800"/>
            <a:ext cx="9751060" cy="496870"/>
          </a:xfrm>
        </p:spPr>
        <p:txBody>
          <a:bodyPr>
            <a:normAutofit fontScale="90000"/>
          </a:bodyPr>
          <a:lstStyle/>
          <a:p>
            <a:r>
              <a:rPr lang="en-US" dirty="0"/>
              <a:t>E</a:t>
            </a:r>
            <a:r>
              <a:rPr lang="en-IN" dirty="0"/>
              <a:t>VOLUTION OF COMPUTER</a:t>
            </a:r>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5780" y="548680"/>
            <a:ext cx="11449272" cy="792088"/>
          </a:xfrm>
        </p:spPr>
        <p:txBody>
          <a:bodyPr>
            <a:noAutofit/>
          </a:bodyPr>
          <a:lstStyle/>
          <a:p>
            <a:pPr lvl="0" algn="ctr"/>
            <a:r>
              <a:rPr lang="en-IN" sz="2400" b="1" dirty="0">
                <a:latin typeface="Times New Roman" pitchFamily="18" charset="0"/>
                <a:cs typeface="Times New Roman" pitchFamily="18" charset="0"/>
              </a:rPr>
              <a:t>GENERATION OF COMPUTER</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
        <p:nvSpPr>
          <p:cNvPr id="7" name="Slide Number Placeholder 6"/>
          <p:cNvSpPr>
            <a:spLocks noGrp="1"/>
          </p:cNvSpPr>
          <p:nvPr>
            <p:ph type="sldNum" sz="quarter" idx="12"/>
          </p:nvPr>
        </p:nvSpPr>
        <p:spPr/>
        <p:txBody>
          <a:bodyPr/>
          <a:lstStyle/>
          <a:p>
            <a:fld id="{DF28FB93-0A08-4E7D-8E63-9EFA29F1E093}" type="slidenum">
              <a:rPr lang="en-US" smtClean="0"/>
              <a:pPr/>
              <a:t>6</a:t>
            </a:fld>
            <a:endParaRPr lang="en-US"/>
          </a:p>
        </p:txBody>
      </p:sp>
      <p:sp>
        <p:nvSpPr>
          <p:cNvPr id="8" name="Content Placeholder 7">
            <a:extLst>
              <a:ext uri="{FF2B5EF4-FFF2-40B4-BE49-F238E27FC236}">
                <a16:creationId xmlns:a16="http://schemas.microsoft.com/office/drawing/2014/main" id="{4B8781EB-8443-52D3-87CC-0946F5CD089C}"/>
              </a:ext>
            </a:extLst>
          </p:cNvPr>
          <p:cNvSpPr>
            <a:spLocks noGrp="1"/>
          </p:cNvSpPr>
          <p:nvPr>
            <p:ph idx="1"/>
          </p:nvPr>
        </p:nvSpPr>
        <p:spPr>
          <a:xfrm>
            <a:off x="405780" y="1803400"/>
            <a:ext cx="10564163" cy="4267200"/>
          </a:xfrm>
        </p:spPr>
        <p:txBody>
          <a:bodyPr>
            <a:normAutofit fontScale="77500" lnSpcReduction="20000"/>
          </a:bodyPr>
          <a:lstStyle/>
          <a:p>
            <a:pPr marL="0" indent="0">
              <a:buNone/>
            </a:pPr>
            <a:r>
              <a:rPr lang="en-US" b="1" dirty="0"/>
              <a:t>F</a:t>
            </a:r>
            <a:r>
              <a:rPr lang="en-IN" b="1" dirty="0" err="1"/>
              <a:t>irst</a:t>
            </a:r>
            <a:r>
              <a:rPr lang="en-IN" b="1" dirty="0"/>
              <a:t> Generation – Vacuum Tubes (1940 – 1956) </a:t>
            </a:r>
            <a:endParaRPr lang="en-US" b="1" dirty="0"/>
          </a:p>
          <a:p>
            <a:pPr marL="0" indent="0">
              <a:buNone/>
            </a:pPr>
            <a:r>
              <a:rPr lang="en-US" dirty="0"/>
              <a:t>These ancient computers utilized vacuum tubes as circuitry and magnetic drums for recollection. </a:t>
            </a:r>
          </a:p>
          <a:p>
            <a:pPr marL="0" indent="0">
              <a:buNone/>
            </a:pPr>
            <a:r>
              <a:rPr lang="en-US" dirty="0"/>
              <a:t>As a result they were huge, actually taking up entire rooms and costing resources to run. </a:t>
            </a:r>
          </a:p>
          <a:p>
            <a:pPr marL="0" indent="0">
              <a:buNone/>
            </a:pPr>
            <a:r>
              <a:rPr lang="en-US" dirty="0"/>
              <a:t>These were ineffective materials which produce a huge amount of heat, sucked enormous electricity and subsequently engendered an abundance of heat which caused perpetual breakdowns.</a:t>
            </a:r>
          </a:p>
          <a:p>
            <a:pPr marL="0" indent="0">
              <a:buNone/>
            </a:pPr>
            <a:r>
              <a:rPr lang="en-US" dirty="0"/>
              <a:t> These first generation computers relied on ‗machine language‘ (which is the most fundamental programming language that can be understood by computers). </a:t>
            </a:r>
          </a:p>
          <a:p>
            <a:pPr marL="0" indent="0">
              <a:buNone/>
            </a:pPr>
            <a:r>
              <a:rPr lang="en-US" dirty="0"/>
              <a:t>These computers were limited to solving one problem at a time. </a:t>
            </a:r>
          </a:p>
          <a:p>
            <a:pPr marL="0" indent="0">
              <a:buNone/>
            </a:pPr>
            <a:r>
              <a:rPr lang="en-US" dirty="0"/>
              <a:t>Input was predicated on punched cards and paper tape. Output emerged on print-outs. </a:t>
            </a:r>
          </a:p>
          <a:p>
            <a:pPr marL="0" indent="0">
              <a:buNone/>
            </a:pPr>
            <a:r>
              <a:rPr lang="en-US" dirty="0"/>
              <a:t>The two eminent machines of this era were the UNIVAC and ENIAC machines – the UNIVAC is the first ever commercial computer which was purchased in 1951 by a business named as the US Census Bureau.</a:t>
            </a:r>
            <a:endParaRPr lang="en-IN"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5780" y="764704"/>
            <a:ext cx="11449272" cy="5760640"/>
          </a:xfrm>
        </p:spPr>
        <p:txBody>
          <a:bodyPr>
            <a:normAutofit fontScale="92500"/>
          </a:bodyPr>
          <a:lstStyle/>
          <a:p>
            <a:pPr>
              <a:buNone/>
            </a:pPr>
            <a:r>
              <a:rPr lang="en-US" dirty="0"/>
              <a:t>Second Generation Computer – Transistors (1956 – 1963) </a:t>
            </a:r>
          </a:p>
          <a:p>
            <a:pPr>
              <a:buNone/>
            </a:pPr>
            <a:r>
              <a:rPr lang="en-US" dirty="0"/>
              <a:t>   The supersession of vacuum tubes by transistors, visualized the onset of the second generation of computing. Although first invented in 1947, transistors weren‘t used considerably in computers until the cessation of the 1950s. </a:t>
            </a:r>
          </a:p>
          <a:p>
            <a:pPr>
              <a:buNone/>
            </a:pPr>
            <a:r>
              <a:rPr lang="en-US" dirty="0"/>
              <a:t>   They were a huge development over the vacuum tube, despite the fact still subjecting computers to destroying different levels of heat. However they were extremely superior to the vacuum tubes, making computers smaller, more expeditious, inexpensive and less burdensome on electricity use. </a:t>
            </a:r>
          </a:p>
          <a:p>
            <a:pPr>
              <a:buNone/>
            </a:pPr>
            <a:r>
              <a:rPr lang="en-US" dirty="0"/>
              <a:t>   They still count on punched card for input/printouts. The language emerged from strange binary language to symbolic (‗assembly‘) languages. These meant programmers could discover instructions in words. Meanwhile during the same time high caliber programming languages were being developed (early versions of COBOL and FORTRAN). </a:t>
            </a:r>
          </a:p>
          <a:p>
            <a:pPr>
              <a:buNone/>
            </a:pPr>
            <a:r>
              <a:rPr lang="en-US" dirty="0"/>
              <a:t>   Transistor-driven machines were the first computers to store instructions into their recollections, peregrinating from magnetic drum to magnetic core ‗technology‘. The anticipatory versions of these machines were created for the atomic energy industry.</a:t>
            </a:r>
            <a:endParaRPr lang="en-US"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7</a:t>
            </a:fld>
            <a:endParaRPr lang="en-US"/>
          </a:p>
        </p:txBody>
      </p:sp>
      <p:sp>
        <p:nvSpPr>
          <p:cNvPr id="2" name="Title 1">
            <a:extLst>
              <a:ext uri="{FF2B5EF4-FFF2-40B4-BE49-F238E27FC236}">
                <a16:creationId xmlns:a16="http://schemas.microsoft.com/office/drawing/2014/main" id="{AB3CEF06-B920-037F-DECD-941047DCE8B7}"/>
              </a:ext>
            </a:extLst>
          </p:cNvPr>
          <p:cNvSpPr>
            <a:spLocks noGrp="1"/>
          </p:cNvSpPr>
          <p:nvPr>
            <p:ph type="title"/>
          </p:nvPr>
        </p:nvSpPr>
        <p:spPr>
          <a:xfrm>
            <a:off x="405780" y="340160"/>
            <a:ext cx="11449272" cy="792088"/>
          </a:xfrm>
        </p:spPr>
        <p:txBody>
          <a:bodyPr>
            <a:noAutofit/>
          </a:bodyPr>
          <a:lstStyle/>
          <a:p>
            <a:pPr lvl="0" algn="ctr"/>
            <a:r>
              <a:rPr lang="en-IN" sz="2400" b="1" dirty="0">
                <a:latin typeface="Times New Roman" pitchFamily="18" charset="0"/>
                <a:cs typeface="Times New Roman" pitchFamily="18" charset="0"/>
              </a:rPr>
              <a:t>GENERATION OF COMPUTER</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796" y="836712"/>
            <a:ext cx="11161240" cy="5040560"/>
          </a:xfrm>
        </p:spPr>
        <p:txBody>
          <a:bodyPr>
            <a:normAutofit fontScale="85000" lnSpcReduction="10000"/>
          </a:bodyPr>
          <a:lstStyle/>
          <a:p>
            <a:pPr marL="0" indent="0" algn="just">
              <a:lnSpc>
                <a:spcPct val="150000"/>
              </a:lnSpc>
              <a:buNone/>
            </a:pPr>
            <a:r>
              <a:rPr lang="en-US" b="1" dirty="0"/>
              <a:t>Third Generation – Integrated Circuits (1964 – 1971)</a:t>
            </a:r>
          </a:p>
          <a:p>
            <a:pPr marL="0" indent="0" algn="just">
              <a:lnSpc>
                <a:spcPct val="150000"/>
              </a:lnSpc>
              <a:buNone/>
            </a:pPr>
            <a:r>
              <a:rPr lang="en-US" dirty="0"/>
              <a:t> By this phase, transistors were now being miniaturized and put on silicon chips. This led to a huge improvement in speed and effectiveness of these machines.</a:t>
            </a:r>
          </a:p>
          <a:p>
            <a:pPr marL="0" indent="0" algn="just">
              <a:lnSpc>
                <a:spcPct val="150000"/>
              </a:lnSpc>
              <a:buNone/>
            </a:pPr>
            <a:r>
              <a:rPr lang="en-US" dirty="0"/>
              <a:t> These were the first computers where users interacted utilizing keyboards and monitors who interfaced with an operating system, a consequential leap up from the punch cards and printouts.</a:t>
            </a:r>
          </a:p>
          <a:p>
            <a:pPr marL="0" indent="0" algn="just">
              <a:lnSpc>
                <a:spcPct val="150000"/>
              </a:lnSpc>
              <a:buNone/>
            </a:pPr>
            <a:r>
              <a:rPr lang="en-US" dirty="0"/>
              <a:t> This facilitated these machines to run various applications at once utilizing a central program which functioned to monitor memory. As a result of these advances which again made machines more reasonable and more tiny, a brand new group of users emerged during the ‗60s. </a:t>
            </a:r>
          </a:p>
        </p:txBody>
      </p:sp>
      <p:sp>
        <p:nvSpPr>
          <p:cNvPr id="5" name="Slide Number Placeholder 4"/>
          <p:cNvSpPr>
            <a:spLocks noGrp="1"/>
          </p:cNvSpPr>
          <p:nvPr>
            <p:ph type="sldNum" sz="quarter" idx="12"/>
          </p:nvPr>
        </p:nvSpPr>
        <p:spPr/>
        <p:txBody>
          <a:bodyPr/>
          <a:lstStyle/>
          <a:p>
            <a:fld id="{DF28FB93-0A08-4E7D-8E63-9EFA29F1E093}" type="slidenum">
              <a:rPr lang="en-US" smtClean="0"/>
              <a:pPr/>
              <a:t>8</a:t>
            </a:fld>
            <a:endParaRPr lang="en-US"/>
          </a:p>
        </p:txBody>
      </p:sp>
      <p:sp>
        <p:nvSpPr>
          <p:cNvPr id="2" name="Title 1">
            <a:extLst>
              <a:ext uri="{FF2B5EF4-FFF2-40B4-BE49-F238E27FC236}">
                <a16:creationId xmlns:a16="http://schemas.microsoft.com/office/drawing/2014/main" id="{0315D369-B4B7-DC9E-835E-590883EAE823}"/>
              </a:ext>
            </a:extLst>
          </p:cNvPr>
          <p:cNvSpPr>
            <a:spLocks noGrp="1"/>
          </p:cNvSpPr>
          <p:nvPr>
            <p:ph type="title"/>
          </p:nvPr>
        </p:nvSpPr>
        <p:spPr>
          <a:xfrm>
            <a:off x="405780" y="548680"/>
            <a:ext cx="11449272" cy="792088"/>
          </a:xfrm>
        </p:spPr>
        <p:txBody>
          <a:bodyPr>
            <a:noAutofit/>
          </a:bodyPr>
          <a:lstStyle/>
          <a:p>
            <a:pPr lvl="0" algn="ctr"/>
            <a:r>
              <a:rPr lang="en-IN" sz="2400" b="1" dirty="0">
                <a:latin typeface="Times New Roman" pitchFamily="18" charset="0"/>
                <a:cs typeface="Times New Roman" pitchFamily="18" charset="0"/>
              </a:rPr>
              <a:t>GENERATION OF COMPUTER</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33773" y="707976"/>
            <a:ext cx="11305256" cy="5616624"/>
          </a:xfrm>
        </p:spPr>
        <p:txBody>
          <a:bodyPr>
            <a:noAutofit/>
          </a:bodyPr>
          <a:lstStyle/>
          <a:p>
            <a:pPr>
              <a:buNone/>
            </a:pPr>
            <a:r>
              <a:rPr lang="en-US" sz="2000" dirty="0"/>
              <a:t>      </a:t>
            </a:r>
            <a:r>
              <a:rPr lang="en-US" sz="2000" b="1" dirty="0"/>
              <a:t>Fourth Generation – Microprocessors (1972 – 2010) </a:t>
            </a:r>
          </a:p>
          <a:p>
            <a:pPr>
              <a:buNone/>
            </a:pPr>
            <a:r>
              <a:rPr lang="en-US" sz="1600" dirty="0"/>
              <a:t>      This innovation can be defined in one word: Intel. The chip-maker accomplished the Intel 4004 chip in 1971, which located all components of computer such as CPU, recollection, input/output controls onto a single chip. </a:t>
            </a:r>
          </a:p>
          <a:p>
            <a:pPr>
              <a:buNone/>
            </a:pPr>
            <a:r>
              <a:rPr lang="en-US" sz="1600" dirty="0"/>
              <a:t>       What overcrowded a room in the 1940s now gets fit in the palm of the hand. The Intel chip contained thousands of unified circuits. </a:t>
            </a:r>
          </a:p>
          <a:p>
            <a:pPr>
              <a:buNone/>
            </a:pPr>
            <a:r>
              <a:rPr lang="en-US" sz="1600" dirty="0"/>
              <a:t>     Other primary advances during this period have </a:t>
            </a:r>
            <a:r>
              <a:rPr lang="en-US" sz="1800" dirty="0"/>
              <a:t>been</a:t>
            </a:r>
            <a:r>
              <a:rPr lang="en-US" sz="1600" dirty="0"/>
              <a:t> the Graphical user interface (GUI), the mouse and more of late the startling advances in laptop capability and hand-held contrivances. </a:t>
            </a:r>
          </a:p>
          <a:p>
            <a:pPr>
              <a:buNone/>
            </a:pPr>
            <a:r>
              <a:rPr lang="en-US" sz="1600" dirty="0"/>
              <a:t>      </a:t>
            </a:r>
            <a:r>
              <a:rPr lang="en-US" sz="2000" b="1" dirty="0"/>
              <a:t>Fifth Generation – Artificial Intelligence (2010 Onwards) </a:t>
            </a:r>
          </a:p>
          <a:p>
            <a:pPr>
              <a:buNone/>
            </a:pPr>
            <a:r>
              <a:rPr lang="en-US" sz="1600" dirty="0"/>
              <a:t>       Computer devices with artificial potentiality are still in development, but some of these technologies are commencing to emerge and be used such as voice recognition.</a:t>
            </a:r>
          </a:p>
          <a:p>
            <a:pPr>
              <a:buNone/>
            </a:pPr>
            <a:r>
              <a:rPr lang="en-US" sz="1600" dirty="0"/>
              <a:t>      AI is an authenticity, made possible by adopting parallel processing and superconductors. Inclining to the future, computers will be thoroughly revolutionized again by quantum computation, molecular and nano technology. </a:t>
            </a:r>
          </a:p>
          <a:p>
            <a:pPr>
              <a:buNone/>
            </a:pPr>
            <a:r>
              <a:rPr lang="en-US" sz="1600" dirty="0"/>
              <a:t>      The essence of fifth generation will be utilizing these technologies to ultimately engender machines which can proceed and acknowledge natural language, and have efficiency to determine and organize themselves.</a:t>
            </a:r>
            <a:endParaRPr lang="en-US" sz="2000" dirty="0">
              <a:solidFill>
                <a:schemeClr val="tx2"/>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DF28FB93-0A08-4E7D-8E63-9EFA29F1E093}" type="slidenum">
              <a:rPr lang="en-US" smtClean="0"/>
              <a:pPr/>
              <a:t>9</a:t>
            </a:fld>
            <a:endParaRPr lang="en-US"/>
          </a:p>
        </p:txBody>
      </p:sp>
      <p:sp>
        <p:nvSpPr>
          <p:cNvPr id="2" name="Title 1">
            <a:extLst>
              <a:ext uri="{FF2B5EF4-FFF2-40B4-BE49-F238E27FC236}">
                <a16:creationId xmlns:a16="http://schemas.microsoft.com/office/drawing/2014/main" id="{39290CA6-A550-1F9A-FEED-51B940F670D7}"/>
              </a:ext>
            </a:extLst>
          </p:cNvPr>
          <p:cNvSpPr>
            <a:spLocks noGrp="1"/>
          </p:cNvSpPr>
          <p:nvPr>
            <p:ph type="title"/>
          </p:nvPr>
        </p:nvSpPr>
        <p:spPr>
          <a:xfrm>
            <a:off x="405780" y="548680"/>
            <a:ext cx="11449272" cy="432048"/>
          </a:xfrm>
        </p:spPr>
        <p:txBody>
          <a:bodyPr>
            <a:noAutofit/>
          </a:bodyPr>
          <a:lstStyle/>
          <a:p>
            <a:pPr lvl="0" algn="ctr"/>
            <a:r>
              <a:rPr lang="en-IN" sz="2400" b="1" dirty="0">
                <a:latin typeface="Times New Roman" pitchFamily="18" charset="0"/>
                <a:cs typeface="Times New Roman" pitchFamily="18" charset="0"/>
              </a:rPr>
              <a:t>GENERATION OF COMPUTER</a:t>
            </a:r>
            <a:br>
              <a:rPr lang="en-US" sz="2400" dirty="0">
                <a:latin typeface="Times New Roman" pitchFamily="18" charset="0"/>
                <a:cs typeface="Times New Roman" pitchFamily="18" charset="0"/>
              </a:rPr>
            </a:br>
            <a:endParaRPr lang="en-US" sz="2400"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f02801059_win32">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90000"/>
                <a:satMod val="150000"/>
              </a:schemeClr>
            </a:gs>
            <a:gs pos="60000">
              <a:schemeClr val="phClr">
                <a:shade val="20000"/>
                <a:satMod val="255000"/>
              </a:schemeClr>
            </a:gs>
          </a:gsLst>
          <a:lin ang="5400000" scaled="0"/>
        </a:gradFill>
        <a:blipFill rotWithShape="1">
          <a:blip xmlns:r="http://schemas.openxmlformats.org/officeDocument/2006/relationships" r:embed="rId1">
            <a:duotone>
              <a:schemeClr val="phClr">
                <a:shade val="12000"/>
                <a:satMod val="240000"/>
              </a:schemeClr>
              <a:schemeClr val="phClr"/>
            </a:duotone>
          </a:blip>
          <a:stretch/>
        </a:blipFill>
      </a:bgFillStyleLst>
    </a:fmtScheme>
  </a:themeElements>
  <a:objectDefaults/>
  <a:extraClrSchemeLst/>
  <a:extLst>
    <a:ext uri="{05A4C25C-085E-4340-85A3-A5531E510DB2}">
      <thm15:themeFamily xmlns:thm15="http://schemas.microsoft.com/office/thememl/2012/main" name="TF02801059.potx" id="{C5FD5170-17AC-4815-968A-FDC1AAB6E99D}" vid="{74C691A5-1550-4555-B870-169F3443F41D}"/>
    </a:ext>
  </a:extLst>
</a:theme>
</file>

<file path=ppt/theme/theme2.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ooksClassic_16x9">
      <a:dk1>
        <a:srgbClr val="6A3A20"/>
      </a:dk1>
      <a:lt1>
        <a:sysClr val="window" lastClr="FFFFFF"/>
      </a:lt1>
      <a:dk2>
        <a:srgbClr val="000000"/>
      </a:dk2>
      <a:lt2>
        <a:srgbClr val="FFEDB9"/>
      </a:lt2>
      <a:accent1>
        <a:srgbClr val="6A3A20"/>
      </a:accent1>
      <a:accent2>
        <a:srgbClr val="B4914C"/>
      </a:accent2>
      <a:accent3>
        <a:srgbClr val="610606"/>
      </a:accent3>
      <a:accent4>
        <a:srgbClr val="2B3742"/>
      </a:accent4>
      <a:accent5>
        <a:srgbClr val="787A41"/>
      </a:accent5>
      <a:accent6>
        <a:srgbClr val="B95E14"/>
      </a:accent6>
      <a:hlink>
        <a:srgbClr val="2B3742"/>
      </a:hlink>
      <a:folHlink>
        <a:srgbClr val="C1A56D"/>
      </a:folHlink>
    </a:clrScheme>
    <a:fontScheme name="Constantia">
      <a:maj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nstant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false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1360476</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 xsi:nil="true"/>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2011-12-12T13:37:00+00:00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2035-01-01T08:00:00+00:00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TP102801058</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706496</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REDMOND\v-soujap</DisplayName>
        <AccountId>1954</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14</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D003AC8-209A-4321-A17C-1B7A20643390}">
  <ds:schemaRefs>
    <ds:schemaRef ds:uri="http://schemas.microsoft.com/sharepoint/v3/contenttype/forms"/>
  </ds:schemaRefs>
</ds:datastoreItem>
</file>

<file path=customXml/itemProps2.xml><?xml version="1.0" encoding="utf-8"?>
<ds:datastoreItem xmlns:ds="http://schemas.openxmlformats.org/officeDocument/2006/customXml" ds:itemID="{4ED80E12-3BE9-4746-820E-FFB249F467F2}">
  <ds:schemaRefs>
    <ds:schemaRef ds:uri="http://schemas.microsoft.com/office/2006/documentManagement/types"/>
    <ds:schemaRef ds:uri="http://purl.org/dc/elements/1.1/"/>
    <ds:schemaRef ds:uri="http://schemas.microsoft.com/office/2006/metadata/properties"/>
    <ds:schemaRef ds:uri="4873beb7-5857-4685-be1f-d57550cc96cc"/>
    <ds:schemaRef ds:uri="http://schemas.openxmlformats.org/package/2006/metadata/core-properties"/>
    <ds:schemaRef ds:uri="http://purl.org/dc/terms/"/>
    <ds:schemaRef ds:uri="http://schemas.microsoft.com/office/infopath/2007/PartnerControls"/>
    <ds:schemaRef ds:uri="http://www.w3.org/XML/1998/namespace"/>
    <ds:schemaRef ds:uri="http://purl.org/dc/dcmitype/"/>
  </ds:schemaRefs>
</ds:datastoreItem>
</file>

<file path=customXml/itemProps3.xml><?xml version="1.0" encoding="utf-8"?>
<ds:datastoreItem xmlns:ds="http://schemas.openxmlformats.org/officeDocument/2006/customXml" ds:itemID="{83ED4759-CFDD-43F0-817C-11D919719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tf02801059_win32</Template>
  <TotalTime>776</TotalTime>
  <Words>2623</Words>
  <Application>Microsoft Office PowerPoint</Application>
  <PresentationFormat>Custom</PresentationFormat>
  <Paragraphs>166</Paragraphs>
  <Slides>22</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Arial Black</vt:lpstr>
      <vt:lpstr>Bodoni MT</vt:lpstr>
      <vt:lpstr>Calibri</vt:lpstr>
      <vt:lpstr>Castellar</vt:lpstr>
      <vt:lpstr>Constantia</vt:lpstr>
      <vt:lpstr>Times New Roman</vt:lpstr>
      <vt:lpstr>tf02801059_win32</vt:lpstr>
      <vt:lpstr> DEPARTMENT OF MATHEMATICS &amp; SCIENCE GOVERNMENT POLYTECHNIC BARGARH</vt:lpstr>
      <vt:lpstr>    INTRODUCTION TO COMPUTER </vt:lpstr>
      <vt:lpstr>EVOLUTION OF COMPUTER </vt:lpstr>
      <vt:lpstr>EVOLUTION OF COMPUTER</vt:lpstr>
      <vt:lpstr>EVOLUTION OF COMPUTER</vt:lpstr>
      <vt:lpstr>GENERATION OF COMPUTER </vt:lpstr>
      <vt:lpstr>GENERATION OF COMPUTER </vt:lpstr>
      <vt:lpstr>GENERATION OF COMPUTER </vt:lpstr>
      <vt:lpstr>GENERATION OF COMPUTER </vt:lpstr>
      <vt:lpstr>PowerPoint Presentation</vt:lpstr>
      <vt:lpstr>Classification of Computers </vt:lpstr>
      <vt:lpstr>Classification of Computers </vt:lpstr>
      <vt:lpstr>Functional Unit of Computer </vt:lpstr>
      <vt:lpstr> </vt:lpstr>
      <vt:lpstr> </vt:lpstr>
      <vt:lpstr>PowerPoint Presentation</vt:lpstr>
      <vt:lpstr>PowerPoint Presentation</vt:lpstr>
      <vt:lpstr>Classification of Memory</vt:lpstr>
      <vt:lpstr>PowerPoint Presentation</vt:lpstr>
      <vt:lpstr>Types of ROM </vt:lpstr>
      <vt:lpstr>Classification of Secondary Memory</vt:lpstr>
      <vt:lpstr>PowerPoint Presentation</vt:lpstr>
    </vt:vector>
  </TitlesOfParts>
  <Company>Grizli777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GOVERNMENT POLYTECHNIC, BARGARH</dc:title>
  <dc:creator>gpbgh</dc:creator>
  <cp:lastModifiedBy>jayasmita mahapatra</cp:lastModifiedBy>
  <cp:revision>128</cp:revision>
  <dcterms:created xsi:type="dcterms:W3CDTF">2022-11-23T09:05:36Z</dcterms:created>
  <dcterms:modified xsi:type="dcterms:W3CDTF">2023-09-30T01:20:01Z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