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7" r:id="rId10"/>
    <p:sldId id="263" r:id="rId11"/>
    <p:sldId id="264" r:id="rId12"/>
    <p:sldId id="265" r:id="rId13"/>
    <p:sldId id="266" r:id="rId14"/>
    <p:sldId id="268" r:id="rId15"/>
    <p:sldId id="269" r:id="rId16"/>
    <p:sldId id="270" r:id="rId17"/>
    <p:sldId id="271" r:id="rId18"/>
    <p:sldId id="274" r:id="rId19"/>
    <p:sldId id="272" r:id="rId20"/>
    <p:sldId id="273" r:id="rId21"/>
    <p:sldId id="275" r:id="rId22"/>
    <p:sldId id="281" r:id="rId23"/>
    <p:sldId id="282" r:id="rId24"/>
    <p:sldId id="283" r:id="rId25"/>
    <p:sldId id="284" r:id="rId26"/>
    <p:sldId id="285" r:id="rId27"/>
    <p:sldId id="286" r:id="rId28"/>
    <p:sldId id="287" r:id="rId29"/>
    <p:sldId id="288" r:id="rId30"/>
    <p:sldId id="289" r:id="rId31"/>
    <p:sldId id="290" r:id="rId32"/>
    <p:sldId id="294" r:id="rId33"/>
    <p:sldId id="295" r:id="rId34"/>
    <p:sldId id="296" r:id="rId35"/>
    <p:sldId id="297" r:id="rId36"/>
    <p:sldId id="298" r:id="rId37"/>
    <p:sldId id="299" r:id="rId38"/>
    <p:sldId id="300"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0" Type="http://schemas.openxmlformats.org/officeDocument/2006/relationships/tableStyles" Target="tableStyles.xml"/><Relationship Id="rId7" Type="http://schemas.openxmlformats.org/officeDocument/2006/relationships/slide" Target="slides/slide5.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traceFormat>
        <inkml:channelProperties>
          <inkml:channelProperty channel="X" name="resolution" value="1000" units="1/cm"/>
          <inkml:channelProperty channel="Y" name="resolution" value="1000" units="1/cm"/>
        </inkml:channelProperties>
      </inkml:inkSource>
      <inkml:timestamp xml:id="ts0" timeString="2023-10-01T14:29:00"/>
    </inkml:context>
    <inkml:brush xml:id="br0">
      <inkml:brushProperty name="width" value="0.3" units="cm"/>
      <inkml:brushProperty name="height" value="0.6" units="cm"/>
      <inkml:brushProperty name="color" value="#e6e6e6"/>
      <inkml:brushProperty name="tip" value="rectangle"/>
      <inkml:brushProperty name="rasterOp" value="maskPen"/>
    </inkml:brush>
  </inkml:definitions>
  <inkml:trace contextRef="#ctx0" brushRef="#br0">215 292,'2'8,"-1"-1,1 0,0 0,1 0,-1 0,1 0,1-1,-1 1,1-1,8 9,10 22,-21-35,13 26,14 39,-20-46,2-1,1 0,25 36,-33-52,1-1,-1 1,1-1,-1 0,1 0,0 0,0-1,0 1,0-1,1 0,-1 0,1 0,-1-1,1 1,0-1,-1 0,1-1,0 1,0-1,0 0,-1 0,8-1,12-2,0-1,0-1,27-9,-25 6,2 0,157-38,-142 37,0 3,58-3,-42 5,-1-3,1-2,56-18,-98 22,-1-1,20-10,-24 11,0-1,0 2,0-1,1 2,15-3,41 0,116 7,-67 2,75-16,-6-1,173 15,-342-2,0-1,0-1,0-1,31-10,-26 7,43-8,-5 9,-1 3,1 2,-1 3,1 3,97 20,20 25,-150-42,51 22,-60-22,0 0,0-2,0 0,1 0,39 4,64 2,45 1,225-14,-374 4,-19-3,0 0,0 0,0 0,1 1,-1-1,0 0,0 0,0 0,0 0,0 0,0 0,1 1,-1-1,0 0,0 0,0 0,0 0,0 0,0 1,0-1,0 0,0 0,0 0,0 0,0 1,0-1,0 0,0 0,0 0,0 1,0-1,0 0,0 0,0 0,0 0,0 1,0-1,0 0,0 0,0 0,-1 0,1 0,0 1,0-1,0 0,-3 2,0 1,0-1,0 0,0 0,0-1,-1 1,-5 1,-98 33,-196 38,216-55,11-6,-132 5,95-11,-46 15,101-12,0-2,-61-1,97-6,1 1,-32 6,-17 3,-27 2,59-6,-45 2,-312 15,-231-21,486-4,-32 15,20-1,107-12,-278-4,166-14,95 9,-78-20,15 2,113 23,-1-1,1 0,0-1,0 0,1-1,-13-8,-13-6,14 9,0-1,2-1,-29-23,40 28,0-1,1 0,0-1,0 0,1-1,0 1,1-2,-7-14,7 10,0 0,2 0,0 0,1 0,0-1,1 0,1 1,1-1,1-21,0 27,0 0,1 0,0 0,1 0,0 0,5-15,-5 21,0 1,1 0,-1 0,1 0,0 0,0 0,0 0,0 1,1-1,-1 1,1 0,0 0,0 0,0 1,0-1,1 1,5-2,27-12,1 1,1 2,0 2,1 2,0 1,79-5,162 16,122-4,-92-38,-198 21,121-5,11 11,98-2,66-14,-151 6,47 19,-165 4,-112 2,-1 1,0 1,0 1,0 1,49 21,-26-10,-34-12,141 55,-126-47,19 9,-35-14,-1-1,2-1,-1 0,1-1,0-1,1 0,20 3,-2-3,0-2,51-1,-63-1,-1 1,1 2,-1 0,31 10,8 2,-36-11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0C8E7-0F2F-4907-91E3-9450C694AC22}" type="datetimeFigureOut">
              <a:rPr lang="en-IN" smtClean="0"/>
            </a:fld>
            <a:endParaRPr lang="en-IN"/>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A083336-E680-4C5B-BBCC-3F1338A7214D}" type="slidenum">
              <a:rPr lang="en-IN" smtClean="0"/>
            </a:fld>
            <a:endParaRPr lang="en-IN"/>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1D80C8E7-0F2F-4907-91E3-9450C694AC22}"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83336-E680-4C5B-BBCC-3F1338A7214D}" type="slidenum">
              <a:rPr lang="en-IN" smtClean="0"/>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1D80C8E7-0F2F-4907-91E3-9450C694AC22}"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83336-E680-4C5B-BBCC-3F1338A7214D}" type="slidenum">
              <a:rPr lang="en-IN" smtClean="0"/>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1D80C8E7-0F2F-4907-91E3-9450C694AC22}"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83336-E680-4C5B-BBCC-3F1338A7214D}" type="slidenum">
              <a:rPr lang="en-IN" smtClean="0"/>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0C8E7-0F2F-4907-91E3-9450C694AC22}" type="datetimeFigureOut">
              <a:rPr lang="en-IN" smtClean="0"/>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A083336-E680-4C5B-BBCC-3F1338A7214D}" type="slidenum">
              <a:rPr lang="en-IN" smtClean="0"/>
            </a:fld>
            <a:endParaRPr lang="en-IN"/>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1D80C8E7-0F2F-4907-91E3-9450C694AC22}"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83336-E680-4C5B-BBCC-3F1338A7214D}" type="slidenum">
              <a:rPr lang="en-IN" smtClean="0"/>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1D80C8E7-0F2F-4907-91E3-9450C694AC22}" type="datetimeFigureOut">
              <a:rPr lang="en-IN" smtClean="0"/>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A083336-E680-4C5B-BBCC-3F1338A7214D}" type="slidenum">
              <a:rPr lang="en-IN" smtClean="0"/>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0C8E7-0F2F-4907-91E3-9450C694AC22}" type="datetimeFigureOut">
              <a:rPr lang="en-IN" smtClean="0"/>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A083336-E680-4C5B-BBCC-3F1338A7214D}" type="slidenum">
              <a:rPr lang="en-IN" smtClean="0"/>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0C8E7-0F2F-4907-91E3-9450C694AC22}" type="datetimeFigureOut">
              <a:rPr lang="en-IN" smtClean="0"/>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A083336-E680-4C5B-BBCC-3F1338A7214D}" type="slidenum">
              <a:rPr lang="en-IN" smtClean="0"/>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0C8E7-0F2F-4907-91E3-9450C694AC22}"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83336-E680-4C5B-BBCC-3F1338A7214D}" type="slidenum">
              <a:rPr lang="en-IN" smtClean="0"/>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0C8E7-0F2F-4907-91E3-9450C694AC22}" type="datetimeFigureOut">
              <a:rPr lang="en-IN" smtClean="0"/>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A083336-E680-4C5B-BBCC-3F1338A7214D}" type="slidenum">
              <a:rPr lang="en-IN" smtClean="0"/>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D80C8E7-0F2F-4907-91E3-9450C694AC22}" type="datetimeFigureOut">
              <a:rPr lang="en-IN" smtClean="0"/>
            </a:fld>
            <a:endParaRPr lang="en-IN"/>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IN"/>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A083336-E680-4C5B-BBCC-3F1338A7214D}" type="slidenum">
              <a:rPr lang="en-IN" smtClean="0"/>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GIF"/></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customXml" Target="../ink/ink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9.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jpeg"/><Relationship Id="rId1" Type="http://schemas.openxmlformats.org/officeDocument/2006/relationships/image" Target="../media/image40.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8.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1.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2.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5.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882376"/>
            <a:ext cx="9966960" cy="2196726"/>
          </a:xfrm>
        </p:spPr>
        <p:txBody>
          <a:bodyPr/>
          <a:lstStyle/>
          <a:p>
            <a:r>
              <a:rPr lang="en-US" dirty="0"/>
              <a:t>LUBRICANTS</a:t>
            </a:r>
            <a:endParaRPr lang="en-IN" dirty="0"/>
          </a:p>
        </p:txBody>
      </p:sp>
      <p:sp>
        <p:nvSpPr>
          <p:cNvPr id="4" name="Subtitle 3"/>
          <p:cNvSpPr>
            <a:spLocks noGrp="1"/>
          </p:cNvSpPr>
          <p:nvPr>
            <p:ph type="subTitle" idx="1"/>
          </p:nvPr>
        </p:nvSpPr>
        <p:spPr>
          <a:xfrm>
            <a:off x="1709530" y="3869634"/>
            <a:ext cx="8767860" cy="1999321"/>
          </a:xfrm>
        </p:spPr>
        <p:txBody>
          <a:bodyPr>
            <a:normAutofit fontScale="32500" lnSpcReduction="20000"/>
          </a:bodyPr>
          <a:lstStyle/>
          <a:p>
            <a:r>
              <a:rPr lang="en-US" sz="9600" dirty="0"/>
              <a:t>Subject:  </a:t>
            </a:r>
            <a:r>
              <a:rPr lang="en-US" sz="9600" dirty="0" err="1"/>
              <a:t>Engg</a:t>
            </a:r>
            <a:r>
              <a:rPr lang="en-US" sz="9600" dirty="0"/>
              <a:t>. Chemistry </a:t>
            </a:r>
            <a:endParaRPr lang="en-US" sz="9600" dirty="0"/>
          </a:p>
          <a:p>
            <a:pPr algn="ctr"/>
            <a:r>
              <a:rPr lang="en-US" sz="9600" dirty="0"/>
              <a:t>     Prepared by: Sushreeta Behera</a:t>
            </a:r>
            <a:endParaRPr lang="en-US" sz="9600" dirty="0"/>
          </a:p>
          <a:p>
            <a:r>
              <a:rPr lang="en-US" sz="9600" dirty="0"/>
              <a:t>                                          Lecturer in chemistry</a:t>
            </a:r>
            <a:endParaRPr lang="en-US" sz="9600" dirty="0"/>
          </a:p>
          <a:p>
            <a:r>
              <a:rPr lang="en-US" sz="9600" dirty="0"/>
              <a:t>                                                    Govt. Polytechnic ,Bargarh</a:t>
            </a:r>
            <a:endParaRPr lang="en-US" sz="9600" dirty="0"/>
          </a:p>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133739"/>
            <a:ext cx="9875520" cy="1356360"/>
          </a:xfrm>
        </p:spPr>
        <p:txBody>
          <a:bodyPr/>
          <a:lstStyle/>
          <a:p>
            <a:r>
              <a:rPr lang="en-US" dirty="0"/>
              <a:t>SEMISOLID LUBRICANTS</a:t>
            </a:r>
            <a:endParaRPr lang="en-IN" dirty="0"/>
          </a:p>
        </p:txBody>
      </p:sp>
      <p:sp>
        <p:nvSpPr>
          <p:cNvPr id="3" name="Content Placeholder 2"/>
          <p:cNvSpPr>
            <a:spLocks noGrp="1"/>
          </p:cNvSpPr>
          <p:nvPr>
            <p:ph idx="1"/>
          </p:nvPr>
        </p:nvSpPr>
        <p:spPr>
          <a:xfrm>
            <a:off x="1143000" y="1623528"/>
            <a:ext cx="6181531" cy="4777272"/>
          </a:xfrm>
        </p:spPr>
        <p:txBody>
          <a:bodyPr>
            <a:normAutofit/>
          </a:bodyPr>
          <a:lstStyle/>
          <a:p>
            <a:r>
              <a:rPr lang="en-US" sz="2800" dirty="0"/>
              <a:t>A semi-solid lubricant obtained by combining lubricating oil with thickening agents is termed as </a:t>
            </a:r>
            <a:r>
              <a:rPr lang="en-US" sz="2800" dirty="0">
                <a:solidFill>
                  <a:srgbClr val="C00000"/>
                </a:solidFill>
              </a:rPr>
              <a:t>grease</a:t>
            </a:r>
            <a:r>
              <a:rPr lang="en-US" sz="2800" dirty="0"/>
              <a:t>.</a:t>
            </a:r>
            <a:endParaRPr lang="en-US" sz="2800" dirty="0"/>
          </a:p>
          <a:p>
            <a:r>
              <a:rPr lang="en-US" sz="2800" dirty="0"/>
              <a:t> </a:t>
            </a:r>
            <a:r>
              <a:rPr lang="en-US" sz="2800" dirty="0">
                <a:solidFill>
                  <a:srgbClr val="FF0000"/>
                </a:solidFill>
              </a:rPr>
              <a:t>Lubricating oil </a:t>
            </a:r>
            <a:r>
              <a:rPr lang="en-US" sz="2800" dirty="0"/>
              <a:t>is the principal component and it can be either petroleum oil or a synthetic hydrocarbon of low to high viscosity. </a:t>
            </a:r>
            <a:endParaRPr lang="en-US" sz="2800" dirty="0"/>
          </a:p>
          <a:p>
            <a:r>
              <a:rPr lang="en-US" sz="2800" dirty="0">
                <a:solidFill>
                  <a:srgbClr val="FF0000"/>
                </a:solidFill>
              </a:rPr>
              <a:t>The thickeners </a:t>
            </a:r>
            <a:r>
              <a:rPr lang="en-US" sz="2800" dirty="0"/>
              <a:t>consist primarily of special soaps of Li, Na, Ca, Ba, Al etc.</a:t>
            </a:r>
            <a:endParaRPr lang="en-IN" sz="2800" dirty="0"/>
          </a:p>
        </p:txBody>
      </p:sp>
      <p:pic>
        <p:nvPicPr>
          <p:cNvPr id="3076" name="Picture 4" descr="Lubricating Greases - KEMAT Polybutene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01035" y="1322614"/>
            <a:ext cx="3547965" cy="3547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2555"/>
            <a:ext cx="9875520" cy="1073021"/>
          </a:xfrm>
        </p:spPr>
        <p:txBody>
          <a:bodyPr/>
          <a:lstStyle/>
          <a:p>
            <a:r>
              <a:rPr lang="en-US" dirty="0"/>
              <a:t>Classification</a:t>
            </a:r>
            <a:endParaRPr lang="en-IN" dirty="0"/>
          </a:p>
        </p:txBody>
      </p:sp>
      <p:sp>
        <p:nvSpPr>
          <p:cNvPr id="3" name="Content Placeholder 2"/>
          <p:cNvSpPr>
            <a:spLocks noGrp="1"/>
          </p:cNvSpPr>
          <p:nvPr>
            <p:ph idx="1"/>
          </p:nvPr>
        </p:nvSpPr>
        <p:spPr>
          <a:xfrm>
            <a:off x="1143000" y="1343608"/>
            <a:ext cx="9872871" cy="4752392"/>
          </a:xfrm>
        </p:spPr>
        <p:txBody>
          <a:bodyPr>
            <a:normAutofit fontScale="85000" lnSpcReduction="10000"/>
          </a:bodyPr>
          <a:lstStyle/>
          <a:p>
            <a:r>
              <a:rPr lang="en-US" sz="2800" dirty="0"/>
              <a:t> </a:t>
            </a:r>
            <a:r>
              <a:rPr lang="en-US" sz="2800" b="1" dirty="0">
                <a:solidFill>
                  <a:srgbClr val="FF0000"/>
                </a:solidFill>
              </a:rPr>
              <a:t>Soda based</a:t>
            </a:r>
            <a:r>
              <a:rPr lang="en-US" sz="2800" dirty="0"/>
              <a:t>: In this case sodium soaps are used as a thickening agent in mineral or petroleum oil. They are slightly soluble in water. They can be used up to 175oC.</a:t>
            </a:r>
            <a:endParaRPr lang="en-US" sz="2800" dirty="0"/>
          </a:p>
          <a:p>
            <a:r>
              <a:rPr lang="en-US" sz="2800" b="1" dirty="0">
                <a:solidFill>
                  <a:srgbClr val="FF0000"/>
                </a:solidFill>
              </a:rPr>
              <a:t>Lithium based</a:t>
            </a:r>
            <a:r>
              <a:rPr lang="en-US" sz="2800" dirty="0"/>
              <a:t>: In this case lithium soaps are emulsifying with petroleum oil. </a:t>
            </a:r>
            <a:r>
              <a:rPr lang="en-US" sz="2000" b="0" i="0" dirty="0">
                <a:solidFill>
                  <a:srgbClr val="333333"/>
                </a:solidFill>
                <a:effectLst/>
                <a:latin typeface="Verdana" panose="020B0604030504040204" pitchFamily="34" charset="0"/>
              </a:rPr>
              <a:t> </a:t>
            </a:r>
            <a:r>
              <a:rPr lang="en-US" sz="2400" b="0" i="0" dirty="0">
                <a:effectLst/>
                <a:latin typeface="Verdana" panose="020B0604030504040204" pitchFamily="34" charset="0"/>
              </a:rPr>
              <a:t>Lithium soap grease is the most widely used multi-purpose grease, from general industrial uses to automobiles, bearings and home electric products. Usable in a wide range of temperature, and has excellent water resistance and mechanical stability.</a:t>
            </a:r>
            <a:endParaRPr lang="en-US" sz="2400" dirty="0"/>
          </a:p>
          <a:p>
            <a:r>
              <a:rPr lang="en-US" sz="2800" dirty="0"/>
              <a:t> </a:t>
            </a:r>
            <a:r>
              <a:rPr lang="en-US" sz="2800" b="1" dirty="0">
                <a:solidFill>
                  <a:srgbClr val="FF0000"/>
                </a:solidFill>
              </a:rPr>
              <a:t>Calcium based</a:t>
            </a:r>
            <a:r>
              <a:rPr lang="en-US" sz="2800" dirty="0"/>
              <a:t>: In this case calcium soaps are emulsifying with petroleum oil. They are also water resistant and used up to 80oC. At higher temperature soap and petroleum oil are separate from each other.</a:t>
            </a:r>
            <a:r>
              <a:rPr lang="en-US" sz="2000" b="0" i="0" dirty="0">
                <a:solidFill>
                  <a:srgbClr val="333333"/>
                </a:solidFill>
                <a:effectLst/>
                <a:latin typeface="Verdana" panose="020B0604030504040204" pitchFamily="34" charset="0"/>
              </a:rPr>
              <a:t> </a:t>
            </a:r>
            <a:endParaRPr lang="en-US" sz="2000" b="0" i="0" dirty="0">
              <a:solidFill>
                <a:srgbClr val="333333"/>
              </a:solidFill>
              <a:effectLst/>
              <a:latin typeface="Verdana" panose="020B0604030504040204" pitchFamily="34" charset="0"/>
            </a:endParaRPr>
          </a:p>
          <a:p>
            <a:r>
              <a:rPr lang="en-US" sz="2400" i="0" dirty="0">
                <a:effectLst/>
                <a:latin typeface="Verdana" panose="020B0604030504040204" pitchFamily="34" charset="0"/>
              </a:rPr>
              <a:t>Due to this poor heat resistance, it is used for general plain bearings operating under rather low speed and low load where temperature would not rise above 70°C in service</a:t>
            </a:r>
            <a:r>
              <a:rPr lang="en-US" sz="2400" i="0" dirty="0">
                <a:solidFill>
                  <a:srgbClr val="333333"/>
                </a:solidFill>
                <a:effectLst/>
                <a:latin typeface="Verdana" panose="020B0604030504040204" pitchFamily="34" charset="0"/>
              </a:rPr>
              <a:t>.</a:t>
            </a:r>
            <a:endParaRPr lang="en-IN"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0" i="0" dirty="0">
                <a:effectLst/>
                <a:latin typeface="Roboto" panose="020B0604020202020204" pitchFamily="2" charset="0"/>
              </a:rPr>
              <a:t>Applications Suitable for Grease</a:t>
            </a:r>
            <a:br>
              <a:rPr lang="en-IN" b="0" i="0" dirty="0">
                <a:solidFill>
                  <a:srgbClr val="333333"/>
                </a:solidFill>
                <a:effectLst/>
                <a:latin typeface="Roboto" panose="020B0604020202020204" pitchFamily="2" charset="0"/>
              </a:rPr>
            </a:br>
            <a:endParaRPr lang="en-IN" dirty="0"/>
          </a:p>
        </p:txBody>
      </p:sp>
      <p:sp>
        <p:nvSpPr>
          <p:cNvPr id="3" name="Content Placeholder 2"/>
          <p:cNvSpPr>
            <a:spLocks noGrp="1"/>
          </p:cNvSpPr>
          <p:nvPr>
            <p:ph idx="1"/>
          </p:nvPr>
        </p:nvSpPr>
        <p:spPr/>
        <p:txBody>
          <a:bodyPr>
            <a:normAutofit/>
          </a:bodyPr>
          <a:lstStyle/>
          <a:p>
            <a:r>
              <a:rPr lang="en-US" b="0" i="0" dirty="0">
                <a:solidFill>
                  <a:srgbClr val="333333"/>
                </a:solidFill>
                <a:effectLst/>
                <a:latin typeface="Roboto" panose="020B0604020202020204" pitchFamily="2" charset="0"/>
              </a:rPr>
              <a:t>Machinery that runs intermittently or is in storage for an extended period of time.</a:t>
            </a:r>
            <a:endParaRPr lang="en-US" b="0" i="0" dirty="0">
              <a:solidFill>
                <a:srgbClr val="333333"/>
              </a:solidFill>
              <a:effectLst/>
              <a:latin typeface="Roboto" panose="020B0604020202020204" pitchFamily="2" charset="0"/>
            </a:endParaRPr>
          </a:p>
          <a:p>
            <a:r>
              <a:rPr lang="en-US" b="0" i="0" dirty="0">
                <a:solidFill>
                  <a:srgbClr val="333333"/>
                </a:solidFill>
                <a:effectLst/>
                <a:latin typeface="Roboto" panose="020B0604020202020204" pitchFamily="2" charset="0"/>
              </a:rPr>
              <a:t>Machinery that is not easily accessible for frequent lubrication.</a:t>
            </a:r>
            <a:endParaRPr lang="en-US" dirty="0">
              <a:solidFill>
                <a:schemeClr val="tx1"/>
              </a:solidFill>
              <a:latin typeface="Roboto" panose="020B0604020202020204" pitchFamily="2" charset="0"/>
            </a:endParaRPr>
          </a:p>
          <a:p>
            <a:r>
              <a:rPr lang="en-US" dirty="0">
                <a:solidFill>
                  <a:schemeClr val="tx1"/>
                </a:solidFill>
              </a:rPr>
              <a:t>Grease can support much </a:t>
            </a:r>
            <a:r>
              <a:rPr lang="en-US" dirty="0">
                <a:solidFill>
                  <a:srgbClr val="FF0000"/>
                </a:solidFill>
              </a:rPr>
              <a:t>heavier load at lower speed</a:t>
            </a:r>
            <a:endParaRPr lang="en-US" dirty="0">
              <a:solidFill>
                <a:srgbClr val="FF0000"/>
              </a:solidFill>
            </a:endParaRPr>
          </a:p>
          <a:p>
            <a:r>
              <a:rPr lang="en-IN" dirty="0">
                <a:solidFill>
                  <a:srgbClr val="333333"/>
                </a:solidFill>
                <a:latin typeface="Roboto" panose="020B0604020202020204" pitchFamily="2" charset="0"/>
              </a:rPr>
              <a:t>Used at lower temperature.</a:t>
            </a:r>
            <a:endParaRPr lang="en-US" dirty="0">
              <a:solidFill>
                <a:schemeClr val="tx1"/>
              </a:solidFill>
            </a:endParaRPr>
          </a:p>
          <a:p>
            <a:r>
              <a:rPr lang="en-US" b="0" i="0" dirty="0">
                <a:solidFill>
                  <a:srgbClr val="333333"/>
                </a:solidFill>
                <a:effectLst/>
                <a:latin typeface="Roboto" panose="020B0604020202020204" pitchFamily="2" charset="0"/>
              </a:rPr>
              <a:t>Grease functions as a sealant to minimize leakage and to keep out contaminants</a:t>
            </a:r>
            <a:endParaRPr lang="en-US" b="0" i="0" dirty="0">
              <a:solidFill>
                <a:srgbClr val="333333"/>
              </a:solidFill>
              <a:effectLst/>
              <a:latin typeface="Roboto" panose="020B0604020202020204" pitchFamily="2" charset="0"/>
            </a:endParaRPr>
          </a:p>
          <a:p>
            <a:r>
              <a:rPr lang="en-US" b="0" i="0" dirty="0">
                <a:solidFill>
                  <a:srgbClr val="333333"/>
                </a:solidFill>
                <a:effectLst/>
                <a:latin typeface="Roboto" panose="020B0604020202020204" pitchFamily="2" charset="0"/>
              </a:rPr>
              <a:t>grease to withstand the effects of water with no change in its ability to lubricate</a:t>
            </a:r>
            <a:endParaRPr lang="en-IN" b="0" i="0" dirty="0">
              <a:solidFill>
                <a:srgbClr val="333333"/>
              </a:solidFill>
              <a:effectLst/>
              <a:latin typeface="Roboto" panose="020B0604020202020204"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lubricants</a:t>
            </a:r>
            <a:endParaRPr lang="en-IN" dirty="0"/>
          </a:p>
        </p:txBody>
      </p:sp>
      <p:sp>
        <p:nvSpPr>
          <p:cNvPr id="3" name="Content Placeholder 2"/>
          <p:cNvSpPr>
            <a:spLocks noGrp="1"/>
          </p:cNvSpPr>
          <p:nvPr>
            <p:ph idx="1"/>
          </p:nvPr>
        </p:nvSpPr>
        <p:spPr/>
        <p:txBody>
          <a:bodyPr>
            <a:normAutofit/>
          </a:bodyPr>
          <a:lstStyle/>
          <a:p>
            <a:r>
              <a:rPr lang="en-IN" sz="2800" dirty="0"/>
              <a:t>Graphite, molybdenum disulphide (MoS2), boron nitride (BN)x are predominantly used as a solid lubricants.</a:t>
            </a:r>
            <a:endParaRPr lang="en-IN" sz="2800" dirty="0"/>
          </a:p>
          <a:p>
            <a:r>
              <a:rPr lang="en-IN" sz="2800" dirty="0"/>
              <a:t>These are used in powdered form or mixed with water or oil.</a:t>
            </a:r>
            <a:endParaRPr lang="en-IN" sz="2800" dirty="0"/>
          </a:p>
          <a:p>
            <a:r>
              <a:rPr lang="en-IN" sz="2800" dirty="0"/>
              <a:t>When used in water, it is known as </a:t>
            </a:r>
            <a:r>
              <a:rPr lang="en-IN" sz="2800" dirty="0" err="1">
                <a:solidFill>
                  <a:schemeClr val="accent2"/>
                </a:solidFill>
              </a:rPr>
              <a:t>aquadag</a:t>
            </a:r>
            <a:r>
              <a:rPr lang="en-IN" sz="2800" dirty="0"/>
              <a:t> and when it is used in oil, known as </a:t>
            </a:r>
            <a:r>
              <a:rPr lang="en-IN" sz="2800" dirty="0" err="1">
                <a:solidFill>
                  <a:schemeClr val="accent2"/>
                </a:solidFill>
              </a:rPr>
              <a:t>oildag</a:t>
            </a:r>
            <a:r>
              <a:rPr lang="en-IN" sz="2800" dirty="0">
                <a:solidFill>
                  <a:schemeClr val="accent2"/>
                </a:solidFill>
              </a:rPr>
              <a:t>.</a:t>
            </a:r>
            <a:endParaRPr lang="en-IN" sz="2800" dirty="0">
              <a:solidFill>
                <a:schemeClr val="accen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They are preferred where</a:t>
            </a:r>
            <a:endParaRPr lang="en-IN" dirty="0"/>
          </a:p>
        </p:txBody>
      </p:sp>
      <p:sp>
        <p:nvSpPr>
          <p:cNvPr id="3" name="Content Placeholder 2"/>
          <p:cNvSpPr>
            <a:spLocks noGrp="1"/>
          </p:cNvSpPr>
          <p:nvPr>
            <p:ph idx="1"/>
          </p:nvPr>
        </p:nvSpPr>
        <p:spPr/>
        <p:txBody>
          <a:bodyPr/>
          <a:lstStyle/>
          <a:p>
            <a:r>
              <a:rPr lang="en-US" dirty="0"/>
              <a:t> </a:t>
            </a:r>
            <a:r>
              <a:rPr lang="en-US" sz="2800" dirty="0"/>
              <a:t>The operating conditions are such that a lubricating film cannot be secured by the use of lubricating oils or grease </a:t>
            </a:r>
            <a:endParaRPr lang="en-US" sz="2800" dirty="0"/>
          </a:p>
          <a:p>
            <a:r>
              <a:rPr lang="en-US" sz="2800" dirty="0"/>
              <a:t> Contamination (by the entry of dust particles) of lubricating oils or grease is unacceptable </a:t>
            </a:r>
            <a:endParaRPr lang="en-US" sz="2800" dirty="0"/>
          </a:p>
          <a:p>
            <a:r>
              <a:rPr lang="en-US" sz="2800" dirty="0"/>
              <a:t>The operating temperature or load is too high, even grease can not sustain. </a:t>
            </a:r>
            <a:endParaRPr lang="en-US" sz="2800" dirty="0"/>
          </a:p>
          <a:p>
            <a:r>
              <a:rPr lang="en-US" sz="2800" dirty="0"/>
              <a:t>Situations where combustible lubricants must be avoided. </a:t>
            </a:r>
            <a:endParaRPr lang="en-IN"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967273"/>
          </a:xfrm>
        </p:spPr>
        <p:txBody>
          <a:bodyPr/>
          <a:lstStyle/>
          <a:p>
            <a:r>
              <a:rPr lang="en-US" dirty="0"/>
              <a:t>Graphite</a:t>
            </a:r>
            <a:endParaRPr lang="en-IN" dirty="0"/>
          </a:p>
        </p:txBody>
      </p:sp>
      <p:sp>
        <p:nvSpPr>
          <p:cNvPr id="3" name="Content Placeholder 2"/>
          <p:cNvSpPr>
            <a:spLocks noGrp="1"/>
          </p:cNvSpPr>
          <p:nvPr>
            <p:ph idx="1"/>
          </p:nvPr>
        </p:nvSpPr>
        <p:spPr>
          <a:xfrm>
            <a:off x="970385" y="1838131"/>
            <a:ext cx="7100596" cy="4257869"/>
          </a:xfrm>
        </p:spPr>
        <p:txBody>
          <a:bodyPr>
            <a:noAutofit/>
          </a:bodyPr>
          <a:lstStyle/>
          <a:p>
            <a:r>
              <a:rPr lang="en-US" sz="2000" dirty="0"/>
              <a:t>It is most widely used as a solid lubricant. </a:t>
            </a:r>
            <a:endParaRPr lang="en-US" sz="2000" dirty="0"/>
          </a:p>
          <a:p>
            <a:r>
              <a:rPr lang="en-US" sz="2000" dirty="0"/>
              <a:t>Graphite has layer structure; layers are held together with the help of </a:t>
            </a:r>
            <a:r>
              <a:rPr lang="en-US" sz="2000" dirty="0">
                <a:solidFill>
                  <a:schemeClr val="tx1"/>
                </a:solidFill>
              </a:rPr>
              <a:t>weak Vander Waals</a:t>
            </a:r>
            <a:r>
              <a:rPr lang="en-US" sz="2000" dirty="0"/>
              <a:t>’ forces which facilitate the easy sliding of one layer on the other layer. </a:t>
            </a:r>
            <a:endParaRPr lang="en-US" sz="2000" dirty="0"/>
          </a:p>
          <a:p>
            <a:r>
              <a:rPr lang="en-US" sz="2000" dirty="0"/>
              <a:t>It is very soapy to touch, non-inflammable. </a:t>
            </a:r>
            <a:endParaRPr lang="en-US" sz="2000" dirty="0"/>
          </a:p>
          <a:p>
            <a:r>
              <a:rPr lang="en-US" sz="2000" dirty="0"/>
              <a:t>It is used at higher temperature (around 3750C) condition. </a:t>
            </a:r>
            <a:endParaRPr lang="en-US" sz="2000" dirty="0"/>
          </a:p>
          <a:p>
            <a:r>
              <a:rPr lang="en-US" sz="2000" dirty="0"/>
              <a:t>They are either used as powder form or mixed with oil or water.</a:t>
            </a:r>
            <a:endParaRPr lang="en-US" sz="2000" dirty="0"/>
          </a:p>
          <a:p>
            <a:r>
              <a:rPr lang="en-US" sz="2000" dirty="0"/>
              <a:t>Oil </a:t>
            </a:r>
            <a:r>
              <a:rPr lang="en-US" sz="2000" dirty="0" err="1"/>
              <a:t>dag</a:t>
            </a:r>
            <a:r>
              <a:rPr lang="en-US" sz="2000" dirty="0"/>
              <a:t> is used in internal combustion engines</a:t>
            </a:r>
            <a:endParaRPr lang="en-US" sz="2000" dirty="0"/>
          </a:p>
          <a:p>
            <a:r>
              <a:rPr lang="en-US" sz="2000" dirty="0"/>
              <a:t>Aqua </a:t>
            </a:r>
            <a:r>
              <a:rPr lang="en-US" sz="2000" dirty="0" err="1"/>
              <a:t>dag</a:t>
            </a:r>
            <a:r>
              <a:rPr lang="en-US" sz="2000" dirty="0"/>
              <a:t> is used in food industries.</a:t>
            </a:r>
            <a:endParaRPr lang="en-US" sz="2000" dirty="0"/>
          </a:p>
          <a:p>
            <a:r>
              <a:rPr lang="en-US" sz="2000" dirty="0"/>
              <a:t>It is also used in lathe machine workshops , railway track joints ,open gears , chains etc.</a:t>
            </a:r>
            <a:endParaRPr lang="en-IN" sz="2000" dirty="0"/>
          </a:p>
        </p:txBody>
      </p:sp>
      <p:sp>
        <p:nvSpPr>
          <p:cNvPr id="5" name="AutoShape 2" descr="What is the molecular structure of graphite? - Quora"/>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IN"/>
          </a:p>
        </p:txBody>
      </p:sp>
      <p:pic>
        <p:nvPicPr>
          <p:cNvPr id="4100" name="Picture 4" descr="Is graphite 2D or 3D? - Quor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65795" y="1830355"/>
            <a:ext cx="2752725" cy="39173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Molybdenum disulphide (MoS2):</a:t>
            </a:r>
            <a:endParaRPr lang="en-IN" dirty="0"/>
          </a:p>
        </p:txBody>
      </p:sp>
      <p:sp>
        <p:nvSpPr>
          <p:cNvPr id="3" name="Content Placeholder 2"/>
          <p:cNvSpPr>
            <a:spLocks noGrp="1"/>
          </p:cNvSpPr>
          <p:nvPr>
            <p:ph idx="1"/>
          </p:nvPr>
        </p:nvSpPr>
        <p:spPr>
          <a:xfrm>
            <a:off x="1143000" y="2057400"/>
            <a:ext cx="5705669" cy="4038600"/>
          </a:xfrm>
        </p:spPr>
        <p:txBody>
          <a:bodyPr/>
          <a:lstStyle/>
          <a:p>
            <a:r>
              <a:rPr lang="en-US" dirty="0"/>
              <a:t> It is sandwich like structure in which hexagonal layer of molybdenum (Mo) lies between two hexagonal layers of sulfur (S) atom like graphite each layers are held together with weak Vander Waals’ forces.</a:t>
            </a:r>
            <a:endParaRPr lang="en-US" dirty="0"/>
          </a:p>
          <a:p>
            <a:r>
              <a:rPr lang="en-US" dirty="0"/>
              <a:t> It is stable up to 400oC.</a:t>
            </a:r>
            <a:endParaRPr lang="en-US" dirty="0"/>
          </a:p>
          <a:p>
            <a:r>
              <a:rPr lang="en-US" sz="2000" b="0" i="0" dirty="0">
                <a:effectLst/>
                <a:latin typeface="Arial" panose="020B0604020202020204" pitchFamily="34" charset="0"/>
              </a:rPr>
              <a:t>Molybdenum disulfide is used as a dry lubricant </a:t>
            </a:r>
            <a:r>
              <a:rPr lang="en-US" sz="2000" dirty="0">
                <a:latin typeface="Arial" panose="020B0604020202020204" pitchFamily="34" charset="0"/>
              </a:rPr>
              <a:t>(powdered form) which is spread over the surfaces sliding at high velocities.</a:t>
            </a:r>
            <a:endParaRPr lang="en-US" sz="2000" dirty="0">
              <a:latin typeface="Arial" panose="020B0604020202020204" pitchFamily="34" charset="0"/>
            </a:endParaRPr>
          </a:p>
          <a:p>
            <a:r>
              <a:rPr lang="en-US" sz="2000" dirty="0">
                <a:latin typeface="Arial" panose="020B0604020202020204" pitchFamily="34" charset="0"/>
              </a:rPr>
              <a:t>Used as a </a:t>
            </a:r>
            <a:r>
              <a:rPr lang="en-US" sz="2000" dirty="0" err="1">
                <a:latin typeface="Arial" panose="020B0604020202020204" pitchFamily="34" charset="0"/>
              </a:rPr>
              <a:t>aquadag</a:t>
            </a:r>
            <a:r>
              <a:rPr lang="en-US" sz="2000" dirty="0">
                <a:latin typeface="Arial" panose="020B0604020202020204" pitchFamily="34" charset="0"/>
              </a:rPr>
              <a:t> ,oildag or greases.</a:t>
            </a:r>
            <a:endParaRPr lang="en-IN" sz="2000" dirty="0"/>
          </a:p>
        </p:txBody>
      </p:sp>
      <p:pic>
        <p:nvPicPr>
          <p:cNvPr id="5122" name="Picture 2" descr="AFM study on the adsorption of Hg 2+ on natural molybdenum disulfide in  aqueous solutions - Physical Chemistry Chemical Physics (RSC Publishing)  DOI:10.1039/C6CP07302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47248" y="1771648"/>
            <a:ext cx="3452328" cy="4038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BORON NITRIDE</a:t>
            </a:r>
            <a:endParaRPr lang="en-IN" dirty="0"/>
          </a:p>
        </p:txBody>
      </p:sp>
      <p:pic>
        <p:nvPicPr>
          <p:cNvPr id="1026" name="Picture 2" descr="Boron nitride as solid lubricant [SubsTech]"/>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7389844" y="1852126"/>
            <a:ext cx="3822971" cy="4038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49999" y="2017278"/>
            <a:ext cx="6440454" cy="3785652"/>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chemeClr val="accent1"/>
                </a:solidFill>
                <a:effectLst/>
                <a:latin typeface="Arial" panose="020B0604020202020204" pitchFamily="34" charset="0"/>
              </a:rPr>
              <a:t>Hexagonal boron nitride (BN) has a graphite-like  structure, but has been considered less effective than other solid lubricants except for high-temperature applications</a:t>
            </a:r>
            <a:endParaRPr lang="en-US" sz="2400" b="0" i="0" dirty="0">
              <a:solidFill>
                <a:schemeClr val="accent1"/>
              </a:solidFill>
              <a:effectLst/>
              <a:latin typeface="Arial" panose="020B0604020202020204" pitchFamily="34" charset="0"/>
            </a:endParaRPr>
          </a:p>
          <a:p>
            <a:pPr marL="285750" indent="-285750">
              <a:buFont typeface="Arial" panose="020B0604020202020204" pitchFamily="34" charset="0"/>
              <a:buChar char="•"/>
            </a:pPr>
            <a:r>
              <a:rPr lang="en-US" sz="2400" dirty="0">
                <a:solidFill>
                  <a:schemeClr val="accent1"/>
                </a:solidFill>
                <a:latin typeface="Arial" panose="020B0604020202020204" pitchFamily="34" charset="0"/>
              </a:rPr>
              <a:t>It works upto 3300K.</a:t>
            </a:r>
            <a:endParaRPr lang="en-US" sz="2400" dirty="0">
              <a:solidFill>
                <a:schemeClr val="accent1"/>
              </a:solidFill>
              <a:latin typeface="Arial" panose="020B0604020202020204" pitchFamily="34" charset="0"/>
            </a:endParaRPr>
          </a:p>
          <a:p>
            <a:pPr marL="285750" indent="-285750">
              <a:buFont typeface="Arial" panose="020B0604020202020204" pitchFamily="34" charset="0"/>
              <a:buChar char="•"/>
            </a:pPr>
            <a:r>
              <a:rPr lang="en-US" sz="2400" dirty="0">
                <a:solidFill>
                  <a:schemeClr val="accent1"/>
                </a:solidFill>
                <a:latin typeface="Arial" panose="020B0604020202020204" pitchFamily="34" charset="0"/>
              </a:rPr>
              <a:t>It is not an electrical conductor and has no metallic </a:t>
            </a:r>
            <a:r>
              <a:rPr lang="en-US" sz="2400" dirty="0" err="1">
                <a:solidFill>
                  <a:schemeClr val="accent1"/>
                </a:solidFill>
                <a:latin typeface="Arial" panose="020B0604020202020204" pitchFamily="34" charset="0"/>
              </a:rPr>
              <a:t>lusture</a:t>
            </a:r>
            <a:r>
              <a:rPr lang="en-US" sz="2400" dirty="0">
                <a:solidFill>
                  <a:schemeClr val="accent1"/>
                </a:solidFill>
                <a:latin typeface="Arial" panose="020B0604020202020204" pitchFamily="34" charset="0"/>
              </a:rPr>
              <a:t>.</a:t>
            </a:r>
            <a:endParaRPr lang="en-US" sz="2400" dirty="0">
              <a:solidFill>
                <a:schemeClr val="accent1"/>
              </a:solidFill>
              <a:latin typeface="Arial" panose="020B0604020202020204" pitchFamily="34" charset="0"/>
            </a:endParaRPr>
          </a:p>
          <a:p>
            <a:pPr marL="285750" indent="-285750">
              <a:buFont typeface="Arial" panose="020B0604020202020204" pitchFamily="34" charset="0"/>
              <a:buChar char="•"/>
            </a:pPr>
            <a:r>
              <a:rPr lang="en-US" sz="2400" dirty="0">
                <a:solidFill>
                  <a:schemeClr val="accent1"/>
                </a:solidFill>
                <a:latin typeface="Arial" panose="020B0604020202020204" pitchFamily="34" charset="0"/>
              </a:rPr>
              <a:t>It is used as a anti wear additive in engine oil.</a:t>
            </a:r>
            <a:endParaRPr lang="en-IN" sz="2400" dirty="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Properties of Lubricants</a:t>
            </a:r>
            <a:endParaRPr lang="en-IN" dirty="0"/>
          </a:p>
        </p:txBody>
      </p:sp>
      <p:sp>
        <p:nvSpPr>
          <p:cNvPr id="3" name="Content Placeholder 2"/>
          <p:cNvSpPr>
            <a:spLocks noGrp="1"/>
          </p:cNvSpPr>
          <p:nvPr>
            <p:ph idx="1"/>
          </p:nvPr>
        </p:nvSpPr>
        <p:spPr/>
        <p:txBody>
          <a:bodyPr>
            <a:normAutofit/>
          </a:bodyPr>
          <a:lstStyle/>
          <a:p>
            <a:r>
              <a:rPr lang="en-US" dirty="0">
                <a:solidFill>
                  <a:schemeClr val="tx1"/>
                </a:solidFill>
              </a:rPr>
              <a:t>Cloud Point: </a:t>
            </a:r>
            <a:r>
              <a:rPr lang="en-US" dirty="0"/>
              <a:t>The temperature at which lubricating oil becomes cloudy in appearance is called cloud point.</a:t>
            </a:r>
            <a:endParaRPr lang="en-US" dirty="0"/>
          </a:p>
          <a:p>
            <a:r>
              <a:rPr lang="en-US" dirty="0"/>
              <a:t> </a:t>
            </a:r>
            <a:r>
              <a:rPr lang="en-US" dirty="0">
                <a:solidFill>
                  <a:schemeClr val="tx1"/>
                </a:solidFill>
              </a:rPr>
              <a:t>Pour Point</a:t>
            </a:r>
            <a:r>
              <a:rPr lang="en-US" dirty="0"/>
              <a:t>: The lowest temperature at which the lubricant oil become semi-solid and ceases to flow is called pour point. It indicates the suitability of lubricants used in cold condition. Good lubricant should possess low pour point</a:t>
            </a:r>
            <a:endParaRPr lang="en-US" dirty="0"/>
          </a:p>
          <a:p>
            <a:r>
              <a:rPr lang="en-US" dirty="0"/>
              <a:t> </a:t>
            </a:r>
            <a:r>
              <a:rPr lang="en-US" dirty="0">
                <a:solidFill>
                  <a:schemeClr val="tx1"/>
                </a:solidFill>
              </a:rPr>
              <a:t>Flash point</a:t>
            </a:r>
            <a:r>
              <a:rPr lang="en-US" dirty="0"/>
              <a:t>: The flash point of a volatile material is the lowest temperature at which vapors of the material will ignite for a moment when an ignition source brought near to it. </a:t>
            </a:r>
            <a:endParaRPr lang="en-US" dirty="0"/>
          </a:p>
          <a:p>
            <a:r>
              <a:rPr lang="en-US" dirty="0">
                <a:solidFill>
                  <a:schemeClr val="tx1"/>
                </a:solidFill>
              </a:rPr>
              <a:t>Fire point</a:t>
            </a:r>
            <a:r>
              <a:rPr lang="en-US" dirty="0"/>
              <a:t>: The fire point of a fuel is the lowest temperature at which the </a:t>
            </a:r>
            <a:r>
              <a:rPr lang="en-US" dirty="0" err="1"/>
              <a:t>vapour</a:t>
            </a:r>
            <a:r>
              <a:rPr lang="en-US" dirty="0"/>
              <a:t> of that fuel will continue to burn for at least 5 seconds when an ignition source brought near to it.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9126" y="1427584"/>
            <a:ext cx="10328987" cy="4668416"/>
          </a:xfrm>
        </p:spPr>
        <p:txBody>
          <a:bodyPr/>
          <a:lstStyle/>
          <a:p>
            <a:r>
              <a:rPr lang="en-US" dirty="0">
                <a:solidFill>
                  <a:schemeClr val="tx1"/>
                </a:solidFill>
              </a:rPr>
              <a:t>Viscosity</a:t>
            </a:r>
            <a:r>
              <a:rPr lang="en-US" dirty="0"/>
              <a:t>: Viscosity is the property of a fluid that determines its resistance to flow. It is an indicator of flow ability of lubricating oil . A good lubricating oil is that whose viscosity does not change with temperature.</a:t>
            </a:r>
            <a:endParaRPr lang="en-US" dirty="0"/>
          </a:p>
          <a:p>
            <a:r>
              <a:rPr lang="en-US" dirty="0">
                <a:solidFill>
                  <a:schemeClr val="tx1"/>
                </a:solidFill>
              </a:rPr>
              <a:t> Viscosity Index</a:t>
            </a:r>
            <a:r>
              <a:rPr lang="en-US" dirty="0"/>
              <a:t>: The variation of viscosity of a liquid with temperature is called viscosity index. A relatively small change in viscosity with temperature is indicated by high viscosity index whereas, a low viscosity index shows, a relatively large change in viscosity with temperature. </a:t>
            </a:r>
            <a:endParaRPr lang="en-IN" dirty="0"/>
          </a:p>
          <a:p>
            <a:pPr marL="45720" indent="0">
              <a:buNone/>
            </a:pP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IN" dirty="0"/>
          </a:p>
        </p:txBody>
      </p:sp>
      <p:sp>
        <p:nvSpPr>
          <p:cNvPr id="3" name="Content Placeholder 2"/>
          <p:cNvSpPr>
            <a:spLocks noGrp="1"/>
          </p:cNvSpPr>
          <p:nvPr>
            <p:ph idx="1"/>
          </p:nvPr>
        </p:nvSpPr>
        <p:spPr/>
        <p:txBody>
          <a:bodyPr/>
          <a:lstStyle/>
          <a:p>
            <a:r>
              <a:rPr lang="en-US" dirty="0"/>
              <a:t>In machine, the friction between metal to metal parts arises due to moving surfaces and machine experienced a resistance which retards their movement. Due to friction large amount of energy is liberated in the form of heat which reduces the efficiency of machine. </a:t>
            </a:r>
            <a:endParaRPr lang="en-IN" dirty="0"/>
          </a:p>
        </p:txBody>
      </p:sp>
      <p:pic>
        <p:nvPicPr>
          <p:cNvPr id="1026" name="Picture 2" descr="WEAR ... OH WEAR! - The Process Technology and Operator Academ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0727" y="4079146"/>
            <a:ext cx="2952750" cy="155257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Principles of Engine Lubricati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IN"/>
          </a:p>
        </p:txBody>
      </p:sp>
      <p:sp>
        <p:nvSpPr>
          <p:cNvPr id="6" name="AutoShape 8" descr="Principles of Engine Lubrication"/>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IN"/>
          </a:p>
        </p:txBody>
      </p:sp>
      <p:sp>
        <p:nvSpPr>
          <p:cNvPr id="7" name="AutoShape 10" descr="Principles of Engine Lubrication"/>
          <p:cNvSpPr>
            <a:spLocks noChangeAspect="1" noChangeArrowheads="1"/>
          </p:cNvSpPr>
          <p:nvPr/>
        </p:nvSpPr>
        <p:spPr bwMode="auto">
          <a:xfrm>
            <a:off x="6248400" y="3581400"/>
            <a:ext cx="1260868" cy="12608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IN"/>
          </a:p>
        </p:txBody>
      </p:sp>
      <p:sp>
        <p:nvSpPr>
          <p:cNvPr id="8" name="AutoShape 12" descr="Principles of Engine Lubrication"/>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IN"/>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160" y="3572763"/>
            <a:ext cx="5431670" cy="285602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9875520" cy="379445"/>
          </a:xfrm>
        </p:spPr>
        <p:txBody>
          <a:bodyPr>
            <a:normAutofit fontScale="90000"/>
          </a:bodyPr>
          <a:lstStyle/>
          <a:p>
            <a:r>
              <a:rPr lang="en-IN" dirty="0"/>
              <a:t>Mechanism of Lubrication</a:t>
            </a:r>
            <a:endParaRPr lang="en-IN" dirty="0"/>
          </a:p>
        </p:txBody>
      </p:sp>
      <p:pic>
        <p:nvPicPr>
          <p:cNvPr id="2050" name="Picture 2" descr="State the mechanism of thick film lubrication."/>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921100" y="1437997"/>
            <a:ext cx="4267796" cy="19910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UBRICANTS ENGINEERING CHEMISTRY B.Tech 1 year By Dr. Ranvijay Pratap Singh  Assistant Professor Faculty of Engineering &amp;amp; T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995" y="1437997"/>
            <a:ext cx="4766005" cy="22730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ubrication regimes: (a) boundary lubrication, (b) full fluid film...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940" y="3587738"/>
            <a:ext cx="3243911" cy="2725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866776"/>
            <a:ext cx="7600949" cy="1828800"/>
          </a:xfrm>
        </p:spPr>
        <p:txBody>
          <a:bodyPr/>
          <a:lstStyle/>
          <a:p>
            <a:r>
              <a:rPr lang="en-US" dirty="0"/>
              <a:t>CORROSION</a:t>
            </a:r>
            <a:endParaRPr lang="en-IN" dirty="0"/>
          </a:p>
        </p:txBody>
      </p:sp>
      <p:sp>
        <p:nvSpPr>
          <p:cNvPr id="3" name="Subtitle 2"/>
          <p:cNvSpPr>
            <a:spLocks noGrp="1"/>
          </p:cNvSpPr>
          <p:nvPr>
            <p:ph type="subTitle" idx="1"/>
          </p:nvPr>
        </p:nvSpPr>
        <p:spPr>
          <a:xfrm>
            <a:off x="1993155" y="2819400"/>
            <a:ext cx="8825658" cy="2009775"/>
          </a:xfrm>
        </p:spPr>
        <p:txBody>
          <a:bodyPr>
            <a:normAutofit fontScale="25000" lnSpcReduction="20000"/>
          </a:bodyPr>
          <a:lstStyle/>
          <a:p>
            <a:r>
              <a:rPr lang="en-US" sz="8000" dirty="0"/>
              <a:t>                                subject:  </a:t>
            </a:r>
            <a:r>
              <a:rPr lang="en-US" sz="8000" dirty="0" err="1"/>
              <a:t>engg</a:t>
            </a:r>
            <a:r>
              <a:rPr lang="en-US" sz="8000" dirty="0"/>
              <a:t>. chemistry </a:t>
            </a:r>
            <a:endParaRPr lang="en-US" sz="8000" dirty="0"/>
          </a:p>
          <a:p>
            <a:pPr algn="ctr"/>
            <a:r>
              <a:rPr lang="en-US" sz="8000" dirty="0"/>
              <a:t>     prepared by:    Sushreeta </a:t>
            </a:r>
            <a:r>
              <a:rPr lang="en-US" sz="8000" dirty="0" err="1"/>
              <a:t>behera</a:t>
            </a:r>
            <a:endParaRPr lang="en-US" sz="8000" dirty="0"/>
          </a:p>
          <a:p>
            <a:r>
              <a:rPr lang="en-US" sz="8000" dirty="0"/>
              <a:t>                                                               lecturer in chemistry</a:t>
            </a:r>
            <a:endParaRPr lang="en-US" sz="8000" dirty="0"/>
          </a:p>
          <a:p>
            <a:r>
              <a:rPr lang="en-US" sz="8000" dirty="0"/>
              <a:t>                                                               Govt. Polytechnic ,</a:t>
            </a:r>
            <a:r>
              <a:rPr lang="en-US" sz="8000" dirty="0" err="1"/>
              <a:t>bargarh</a:t>
            </a:r>
            <a:endParaRPr lang="en-US" sz="8000" dirty="0"/>
          </a:p>
          <a:p>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90307"/>
          </a:xfrm>
        </p:spPr>
        <p:txBody>
          <a:bodyPr/>
          <a:lstStyle/>
          <a:p>
            <a:r>
              <a:rPr lang="en-US" dirty="0"/>
              <a:t>                INTRODUCTION</a:t>
            </a:r>
            <a:endParaRPr lang="en-IN" dirty="0"/>
          </a:p>
        </p:txBody>
      </p:sp>
      <p:sp>
        <p:nvSpPr>
          <p:cNvPr id="3" name="Content Placeholder 2"/>
          <p:cNvSpPr>
            <a:spLocks noGrp="1"/>
          </p:cNvSpPr>
          <p:nvPr>
            <p:ph idx="1"/>
          </p:nvPr>
        </p:nvSpPr>
        <p:spPr/>
        <p:txBody>
          <a:bodyPr/>
          <a:lstStyle/>
          <a:p>
            <a:pPr>
              <a:lnSpc>
                <a:spcPct val="107000"/>
              </a:lnSpc>
              <a:spcAft>
                <a:spcPts val="800"/>
              </a:spcAft>
            </a:pPr>
            <a:r>
              <a:rPr lang="en-IN" sz="1800" b="1" kern="100" dirty="0">
                <a:effectLst/>
                <a:latin typeface="Arial" panose="020B0604020202020204" pitchFamily="34" charset="0"/>
                <a:ea typeface="Calibri" panose="020F0502020204030204" charset="0"/>
                <a:cs typeface="Times New Roman" panose="02020603050405020304" charset="0"/>
              </a:rPr>
              <a:t>Corrosion </a:t>
            </a:r>
            <a:r>
              <a:rPr lang="en-IN" sz="1800" kern="100" dirty="0">
                <a:effectLst/>
                <a:latin typeface="Arial" panose="020B0604020202020204" pitchFamily="34" charset="0"/>
                <a:ea typeface="Calibri" panose="020F0502020204030204" charset="0"/>
                <a:cs typeface="Times New Roman" panose="02020603050405020304" charset="0"/>
              </a:rPr>
              <a:t>is a natural process that converts a refined metal into a more chemically-stable form such as oxide, hydroxide, or sulphide.</a:t>
            </a:r>
            <a:endParaRPr lang="en-IN" sz="1800" kern="100" dirty="0">
              <a:effectLst/>
              <a:latin typeface="Calibri" panose="020F0502020204030204" charset="0"/>
              <a:ea typeface="Calibri" panose="020F0502020204030204" charset="0"/>
              <a:cs typeface="Times New Roman" panose="02020603050405020304" charset="0"/>
            </a:endParaRPr>
          </a:p>
          <a:p>
            <a:pPr>
              <a:lnSpc>
                <a:spcPct val="107000"/>
              </a:lnSpc>
              <a:spcAft>
                <a:spcPts val="800"/>
              </a:spcAft>
            </a:pPr>
            <a:r>
              <a:rPr lang="en-IN" sz="1800" kern="100" dirty="0">
                <a:effectLst/>
                <a:latin typeface="Arial" panose="020B0604020202020204" pitchFamily="34" charset="0"/>
                <a:ea typeface="Calibri" panose="020F0502020204030204" charset="0"/>
                <a:cs typeface="Times New Roman" panose="02020603050405020304" charset="0"/>
              </a:rPr>
              <a:t>The process of conversion of a metal into an undesirable compound on exposure to atmospheric conditions i.e., moisture (water) and air is called </a:t>
            </a:r>
            <a:r>
              <a:rPr lang="en-IN" sz="1800" b="1" kern="100" dirty="0">
                <a:effectLst/>
                <a:latin typeface="Arial" panose="020B0604020202020204" pitchFamily="34" charset="0"/>
                <a:ea typeface="Calibri" panose="020F0502020204030204" charset="0"/>
                <a:cs typeface="Times New Roman" panose="02020603050405020304" charset="0"/>
              </a:rPr>
              <a:t>corrosion</a:t>
            </a:r>
            <a:r>
              <a:rPr lang="en-IN" sz="1800" b="1" i="1" kern="100" dirty="0">
                <a:effectLst/>
                <a:latin typeface="Arial" panose="020B0604020202020204" pitchFamily="34" charset="0"/>
                <a:ea typeface="Calibri" panose="020F0502020204030204" charset="0"/>
                <a:cs typeface="Times New Roman" panose="02020603050405020304" charset="0"/>
              </a:rPr>
              <a:t>. </a:t>
            </a:r>
            <a:r>
              <a:rPr lang="en-IN" sz="1800" kern="100" dirty="0">
                <a:effectLst/>
                <a:latin typeface="Arial" panose="020B0604020202020204" pitchFamily="34" charset="0"/>
                <a:ea typeface="Calibri" panose="020F0502020204030204" charset="0"/>
                <a:cs typeface="Times New Roman" panose="02020603050405020304" charset="0"/>
              </a:rPr>
              <a:t>It is also called weeping of metals.</a:t>
            </a:r>
            <a:endParaRPr lang="en-IN" sz="1800" kern="100" dirty="0">
              <a:effectLst/>
              <a:latin typeface="Calibri" panose="020F0502020204030204" charset="0"/>
              <a:ea typeface="Calibri" panose="020F0502020204030204" charset="0"/>
              <a:cs typeface="Times New Roman" panose="02020603050405020304" charset="0"/>
            </a:endParaRPr>
          </a:p>
          <a:p>
            <a:endParaRPr lang="en-IN" dirty="0"/>
          </a:p>
        </p:txBody>
      </p:sp>
      <p:pic>
        <p:nvPicPr>
          <p:cNvPr id="4" name="Picture 3" descr="9 Different Types of Corrosion - The Constructor"/>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285875" y="4057651"/>
            <a:ext cx="2819400" cy="2190748"/>
          </a:xfrm>
          <a:prstGeom prst="rect">
            <a:avLst/>
          </a:prstGeom>
          <a:noFill/>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4057651"/>
            <a:ext cx="3362325" cy="219074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151" y="4057651"/>
            <a:ext cx="2847974" cy="202882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CORROSION</a:t>
            </a:r>
            <a:endParaRPr lang="en-IN" dirty="0"/>
          </a:p>
        </p:txBody>
      </p:sp>
      <p:sp>
        <p:nvSpPr>
          <p:cNvPr id="5" name="Content Placeholder 4"/>
          <p:cNvSpPr>
            <a:spLocks noGrp="1"/>
          </p:cNvSpPr>
          <p:nvPr>
            <p:ph idx="1"/>
          </p:nvPr>
        </p:nvSpPr>
        <p:spPr>
          <a:xfrm>
            <a:off x="885826" y="1476376"/>
            <a:ext cx="9164028" cy="4781550"/>
          </a:xfrm>
        </p:spPr>
        <p:txBody>
          <a:bodyPr>
            <a:normAutofit/>
          </a:bodyPr>
          <a:lstStyle/>
          <a:p>
            <a:pPr marL="0" indent="0">
              <a:buNone/>
            </a:pPr>
            <a:r>
              <a:rPr lang="en-IN" sz="3200" b="1" dirty="0">
                <a:solidFill>
                  <a:schemeClr val="tx1">
                    <a:lumMod val="95000"/>
                  </a:schemeClr>
                </a:solidFill>
                <a:effectLst/>
                <a:latin typeface="Arial" panose="020B0604020202020204" pitchFamily="34" charset="0"/>
                <a:ea typeface="Calibri" panose="020F0502020204030204" charset="0"/>
              </a:rPr>
              <a:t>Types of Corrosion: -</a:t>
            </a:r>
            <a:endParaRPr lang="en-IN" sz="3200" dirty="0">
              <a:solidFill>
                <a:schemeClr val="tx1">
                  <a:lumMod val="95000"/>
                </a:schemeClr>
              </a:solidFill>
              <a:effectLst/>
              <a:latin typeface="Arial" panose="020B0604020202020204" pitchFamily="34" charset="0"/>
              <a:ea typeface="Calibri" panose="020F0502020204030204" charset="0"/>
            </a:endParaRPr>
          </a:p>
          <a:p>
            <a:pPr marL="0" indent="0">
              <a:buNone/>
            </a:pPr>
            <a:r>
              <a:rPr lang="en-IN" sz="3200" b="1" dirty="0">
                <a:solidFill>
                  <a:schemeClr val="tx1">
                    <a:lumMod val="95000"/>
                  </a:schemeClr>
                </a:solidFill>
                <a:effectLst/>
                <a:latin typeface="Arial" panose="020B0604020202020204" pitchFamily="34" charset="0"/>
                <a:ea typeface="Calibri" panose="020F0502020204030204" charset="0"/>
              </a:rPr>
              <a:t> </a:t>
            </a:r>
            <a:r>
              <a:rPr lang="en-IN" sz="3200" dirty="0">
                <a:solidFill>
                  <a:schemeClr val="tx1">
                    <a:lumMod val="95000"/>
                  </a:schemeClr>
                </a:solidFill>
                <a:effectLst/>
                <a:latin typeface="Arial" panose="020B0604020202020204" pitchFamily="34" charset="0"/>
                <a:ea typeface="Calibri" panose="020F0502020204030204" charset="0"/>
              </a:rPr>
              <a:t>Corrosion is of the following types: </a:t>
            </a:r>
            <a:endParaRPr lang="en-IN" sz="3200" dirty="0">
              <a:solidFill>
                <a:schemeClr val="tx1">
                  <a:lumMod val="95000"/>
                </a:schemeClr>
              </a:solidFill>
              <a:effectLst/>
              <a:latin typeface="Arial" panose="020B0604020202020204" pitchFamily="34" charset="0"/>
              <a:ea typeface="Calibri" panose="020F0502020204030204" charset="0"/>
            </a:endParaRPr>
          </a:p>
          <a:p>
            <a:pPr marL="0" indent="0">
              <a:buNone/>
            </a:pPr>
            <a:r>
              <a:rPr lang="en-IN" sz="3200" dirty="0">
                <a:solidFill>
                  <a:schemeClr val="tx1">
                    <a:lumMod val="95000"/>
                  </a:schemeClr>
                </a:solidFill>
                <a:effectLst/>
                <a:latin typeface="Arial" panose="020B0604020202020204" pitchFamily="34" charset="0"/>
                <a:ea typeface="Calibri" panose="020F0502020204030204" charset="0"/>
              </a:rPr>
              <a:t>       </a:t>
            </a:r>
            <a:r>
              <a:rPr lang="en-IN" sz="3200" dirty="0" err="1">
                <a:solidFill>
                  <a:schemeClr val="tx1">
                    <a:lumMod val="95000"/>
                  </a:schemeClr>
                </a:solidFill>
                <a:effectLst/>
                <a:latin typeface="Arial" panose="020B0604020202020204" pitchFamily="34" charset="0"/>
                <a:ea typeface="Calibri" panose="020F0502020204030204" charset="0"/>
              </a:rPr>
              <a:t>i</a:t>
            </a:r>
            <a:r>
              <a:rPr lang="en-IN" sz="3200" dirty="0">
                <a:solidFill>
                  <a:schemeClr val="tx1">
                    <a:lumMod val="95000"/>
                  </a:schemeClr>
                </a:solidFill>
                <a:effectLst/>
                <a:latin typeface="Arial" panose="020B0604020202020204" pitchFamily="34" charset="0"/>
                <a:ea typeface="Calibri" panose="020F0502020204030204" charset="0"/>
              </a:rPr>
              <a:t>. Atmospheric corrosion </a:t>
            </a:r>
            <a:endParaRPr lang="en-IN" sz="3200" dirty="0">
              <a:solidFill>
                <a:schemeClr val="tx1">
                  <a:lumMod val="95000"/>
                </a:schemeClr>
              </a:solidFill>
              <a:effectLst/>
              <a:latin typeface="Arial" panose="020B0604020202020204" pitchFamily="34" charset="0"/>
              <a:ea typeface="Calibri" panose="020F0502020204030204" charset="0"/>
            </a:endParaRPr>
          </a:p>
          <a:p>
            <a:pPr marL="0" indent="0">
              <a:lnSpc>
                <a:spcPct val="107000"/>
              </a:lnSpc>
              <a:spcAft>
                <a:spcPts val="800"/>
              </a:spcAft>
              <a:buNone/>
            </a:pPr>
            <a:r>
              <a:rPr lang="en-IN" sz="3200" kern="100" dirty="0">
                <a:effectLst/>
                <a:latin typeface="Arial" panose="020B0604020202020204" pitchFamily="34" charset="0"/>
                <a:ea typeface="Calibri" panose="020F0502020204030204" charset="0"/>
                <a:cs typeface="Times New Roman" panose="02020603050405020304" charset="0"/>
              </a:rPr>
              <a:t>       ii. Water line corrosion</a:t>
            </a:r>
            <a:endParaRPr lang="en-IN" sz="3200" kern="100" dirty="0">
              <a:effectLst/>
              <a:latin typeface="Calibri" panose="020F0502020204030204" charset="0"/>
              <a:ea typeface="Calibri" panose="020F0502020204030204" charset="0"/>
              <a:cs typeface="Times New Roman" panose="02020603050405020304" charset="0"/>
            </a:endParaRPr>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dirty="0">
                <a:solidFill>
                  <a:schemeClr val="tx1">
                    <a:lumMod val="95000"/>
                  </a:schemeClr>
                </a:solidFill>
                <a:effectLst/>
                <a:latin typeface="Arial" panose="020B0604020202020204" pitchFamily="34" charset="0"/>
                <a:ea typeface="Calibri" panose="020F0502020204030204" charset="0"/>
              </a:rPr>
              <a:t>         Atmospheric corrosion</a:t>
            </a:r>
            <a:endParaRPr lang="en-IN" dirty="0"/>
          </a:p>
        </p:txBody>
      </p:sp>
      <p:sp>
        <p:nvSpPr>
          <p:cNvPr id="3" name="Content Placeholder 2"/>
          <p:cNvSpPr>
            <a:spLocks noGrp="1"/>
          </p:cNvSpPr>
          <p:nvPr>
            <p:ph idx="1"/>
          </p:nvPr>
        </p:nvSpPr>
        <p:spPr>
          <a:xfrm>
            <a:off x="1103312" y="1515530"/>
            <a:ext cx="8946541" cy="4732869"/>
          </a:xfrm>
        </p:spPr>
        <p:txBody>
          <a:bodyPr/>
          <a:lstStyle/>
          <a:p>
            <a:r>
              <a:rPr lang="en-IN" sz="1800" dirty="0">
                <a:solidFill>
                  <a:srgbClr val="000000"/>
                </a:solidFill>
                <a:effectLst/>
                <a:latin typeface="Arial" panose="020B0604020202020204" pitchFamily="34" charset="0"/>
                <a:ea typeface="Calibri" panose="020F0502020204030204" charset="0"/>
              </a:rPr>
              <a:t>The process of development of undesirable substances usually oxide over the surface of a metal when exposed to atmosphere is called atmospheric corrosion</a:t>
            </a:r>
            <a:r>
              <a:rPr lang="en-IN" sz="1800" i="1" dirty="0">
                <a:solidFill>
                  <a:srgbClr val="000000"/>
                </a:solidFill>
                <a:effectLst/>
                <a:latin typeface="Arial" panose="020B0604020202020204" pitchFamily="34" charset="0"/>
                <a:ea typeface="Calibri" panose="020F0502020204030204" charset="0"/>
              </a:rPr>
              <a:t>.</a:t>
            </a:r>
            <a:endParaRPr lang="en-IN" sz="1800" dirty="0">
              <a:solidFill>
                <a:srgbClr val="000000"/>
              </a:solidFill>
              <a:latin typeface="Arial" panose="020B0604020202020204" pitchFamily="34" charset="0"/>
              <a:ea typeface="Calibri" panose="020F0502020204030204" charset="0"/>
            </a:endParaRPr>
          </a:p>
          <a:p>
            <a:endParaRPr lang="en-IN" sz="1800" i="1" dirty="0">
              <a:solidFill>
                <a:srgbClr val="000000"/>
              </a:solidFill>
              <a:effectLst/>
              <a:latin typeface="Arial" panose="020B0604020202020204" pitchFamily="34" charset="0"/>
              <a:ea typeface="Calibri" panose="020F0502020204030204" charset="0"/>
            </a:endParaRPr>
          </a:p>
          <a:p>
            <a:pPr marL="0" indent="0">
              <a:buNone/>
            </a:pPr>
            <a:r>
              <a:rPr lang="en-IN" sz="1800" i="1" dirty="0">
                <a:solidFill>
                  <a:srgbClr val="000000"/>
                </a:solidFill>
                <a:effectLst/>
                <a:latin typeface="Arial" panose="020B0604020202020204" pitchFamily="34" charset="0"/>
                <a:ea typeface="Calibri" panose="020F0502020204030204" charset="0"/>
              </a:rPr>
              <a:t>            </a:t>
            </a:r>
            <a:r>
              <a:rPr lang="en-IN" sz="1800" dirty="0">
                <a:solidFill>
                  <a:srgbClr val="000000"/>
                </a:solidFill>
                <a:effectLst/>
                <a:latin typeface="Arial" panose="020B0604020202020204" pitchFamily="34" charset="0"/>
                <a:ea typeface="Calibri" panose="020F0502020204030204" charset="0"/>
              </a:rPr>
              <a:t>METAL+ OXYGEN                METAL OXIDE</a:t>
            </a:r>
            <a:endParaRPr lang="en-IN" sz="1800" dirty="0">
              <a:solidFill>
                <a:srgbClr val="000000"/>
              </a:solidFill>
              <a:effectLst/>
              <a:latin typeface="Arial" panose="020B0604020202020204" pitchFamily="34" charset="0"/>
              <a:ea typeface="Calibri" panose="020F0502020204030204" charset="0"/>
            </a:endParaRPr>
          </a:p>
          <a:p>
            <a:pPr marL="0" indent="0">
              <a:buNone/>
            </a:pPr>
            <a:r>
              <a:rPr lang="en-IN" sz="1800" i="1" dirty="0">
                <a:solidFill>
                  <a:srgbClr val="000000"/>
                </a:solidFill>
                <a:effectLst/>
                <a:latin typeface="Arial" panose="020B0604020202020204" pitchFamily="34" charset="0"/>
                <a:ea typeface="Calibri" panose="020F0502020204030204" charset="0"/>
              </a:rPr>
              <a:t>      </a:t>
            </a:r>
            <a:r>
              <a:rPr lang="en-IN" sz="1800" dirty="0">
                <a:solidFill>
                  <a:srgbClr val="000000"/>
                </a:solidFill>
                <a:effectLst/>
                <a:latin typeface="Arial" panose="020B0604020202020204" pitchFamily="34" charset="0"/>
                <a:ea typeface="Calibri" panose="020F0502020204030204" charset="0"/>
              </a:rPr>
              <a:t>Example: (a) rusting of iron, </a:t>
            </a:r>
            <a:endParaRPr lang="en-IN" sz="1800" dirty="0">
              <a:solidFill>
                <a:srgbClr val="000000"/>
              </a:solidFill>
              <a:effectLst/>
              <a:latin typeface="Arial" panose="020B0604020202020204" pitchFamily="34" charset="0"/>
              <a:ea typeface="Calibri" panose="020F0502020204030204" charset="0"/>
            </a:endParaRPr>
          </a:p>
          <a:p>
            <a:pPr marL="0" indent="0">
              <a:buNone/>
            </a:pPr>
            <a:r>
              <a:rPr lang="en-IN" sz="1800" dirty="0">
                <a:solidFill>
                  <a:srgbClr val="000000"/>
                </a:solidFill>
                <a:latin typeface="Arial" panose="020B0604020202020204" pitchFamily="34" charset="0"/>
                <a:ea typeface="Calibri" panose="020F0502020204030204" charset="0"/>
              </a:rPr>
              <a:t>                       </a:t>
            </a:r>
            <a:r>
              <a:rPr lang="en-IN" sz="1800" dirty="0">
                <a:solidFill>
                  <a:srgbClr val="000000"/>
                </a:solidFill>
                <a:effectLst/>
                <a:latin typeface="Arial" panose="020B0604020202020204" pitchFamily="34" charset="0"/>
                <a:ea typeface="Calibri" panose="020F0502020204030204" charset="0"/>
              </a:rPr>
              <a:t>(b) tarnishing of silver, </a:t>
            </a:r>
            <a:endParaRPr lang="en-IN" sz="1800" dirty="0">
              <a:solidFill>
                <a:srgbClr val="000000"/>
              </a:solidFill>
              <a:effectLst/>
              <a:latin typeface="Arial" panose="020B0604020202020204" pitchFamily="34" charset="0"/>
              <a:ea typeface="Calibri" panose="020F0502020204030204" charset="0"/>
            </a:endParaRPr>
          </a:p>
          <a:p>
            <a:pPr marL="0" indent="0">
              <a:buNone/>
            </a:pPr>
            <a:r>
              <a:rPr lang="en-IN" sz="1800" dirty="0">
                <a:solidFill>
                  <a:srgbClr val="000000"/>
                </a:solidFill>
                <a:latin typeface="Arial" panose="020B0604020202020204" pitchFamily="34" charset="0"/>
                <a:ea typeface="Calibri" panose="020F0502020204030204" charset="0"/>
              </a:rPr>
              <a:t>                       </a:t>
            </a:r>
            <a:r>
              <a:rPr lang="en-IN" sz="1800" dirty="0">
                <a:solidFill>
                  <a:srgbClr val="000000"/>
                </a:solidFill>
                <a:effectLst/>
                <a:latin typeface="Arial" panose="020B0604020202020204" pitchFamily="34" charset="0"/>
                <a:ea typeface="Calibri" panose="020F0502020204030204" charset="0"/>
              </a:rPr>
              <a:t>(c) developing of green coating over copper and bronze. </a:t>
            </a:r>
            <a:endParaRPr lang="en-IN" sz="1800" dirty="0">
              <a:solidFill>
                <a:srgbClr val="000000"/>
              </a:solidFill>
              <a:effectLst/>
              <a:latin typeface="Arial" panose="020B0604020202020204" pitchFamily="34" charset="0"/>
              <a:ea typeface="Calibri" panose="020F0502020204030204" charset="0"/>
            </a:endParaRPr>
          </a:p>
          <a:p>
            <a:pPr marL="0" indent="0">
              <a:buNone/>
            </a:pPr>
            <a:r>
              <a:rPr lang="en-IN" sz="1800" dirty="0">
                <a:solidFill>
                  <a:srgbClr val="000000"/>
                </a:solidFill>
                <a:effectLst/>
                <a:latin typeface="Arial" panose="020B0604020202020204" pitchFamily="34" charset="0"/>
                <a:ea typeface="Calibri" panose="020F0502020204030204" charset="0"/>
              </a:rPr>
              <a:t> </a:t>
            </a:r>
            <a:endParaRPr lang="en-IN" sz="1800" dirty="0">
              <a:solidFill>
                <a:srgbClr val="000000"/>
              </a:solidFill>
              <a:effectLst/>
              <a:latin typeface="Arial" panose="020B0604020202020204" pitchFamily="34" charset="0"/>
              <a:ea typeface="Calibri" panose="020F0502020204030204" charset="0"/>
            </a:endParaRPr>
          </a:p>
          <a:p>
            <a:endParaRPr lang="en-IN" dirty="0"/>
          </a:p>
        </p:txBody>
      </p:sp>
      <p:sp>
        <p:nvSpPr>
          <p:cNvPr id="5" name="Arrow: Right 4"/>
          <p:cNvSpPr/>
          <p:nvPr/>
        </p:nvSpPr>
        <p:spPr>
          <a:xfrm>
            <a:off x="4048125" y="2657476"/>
            <a:ext cx="695325" cy="1695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2" name="Picture 4" descr="Why does silver tarnish? | Sheffield Assay Offic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7647" y="4356633"/>
            <a:ext cx="1714500" cy="19716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w Long Does It REALLY Take For Silver To Tarnish? – Intercept Jewelry 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547" y="4356633"/>
            <a:ext cx="3781421" cy="19716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ewter B Metal Coating Chem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202" y="4366158"/>
            <a:ext cx="1866900" cy="19716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tmospheric corrosion | R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604" y="4257675"/>
            <a:ext cx="3339749" cy="21476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echanism Rusting of Iron - Labelled diagr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6111" y="1574358"/>
            <a:ext cx="8067869" cy="48309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Mechanism of rusting of iron</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298" y="130629"/>
            <a:ext cx="10328987" cy="2862322"/>
          </a:xfrm>
          <a:prstGeom prst="rect">
            <a:avLst/>
          </a:prstGeom>
          <a:noFill/>
        </p:spPr>
        <p:txBody>
          <a:bodyPr wrap="square">
            <a:spAutoFit/>
          </a:bodyPr>
          <a:lstStyle/>
          <a:p>
            <a:r>
              <a:rPr lang="en-US" dirty="0"/>
              <a:t>Pure iron does not rust. However commercial form of iron behaves like a tiny electric cell in presence of water containing dissolved oxygen and acidic substances like CO2, SO2, etc.</a:t>
            </a:r>
            <a:endParaRPr lang="en-US" dirty="0"/>
          </a:p>
          <a:p>
            <a:r>
              <a:rPr lang="en-US" dirty="0"/>
              <a:t> The following changes stake place on the surface of iron during the process of corrosion . </a:t>
            </a:r>
            <a:endParaRPr lang="en-US" dirty="0"/>
          </a:p>
          <a:p>
            <a:endParaRPr lang="en-US" dirty="0"/>
          </a:p>
          <a:p>
            <a:r>
              <a:rPr lang="en-US" dirty="0"/>
              <a:t>At Anode: At anode iron gets oxidized in to ferrous ion. 2Fe → 2Fe2+ + 4e–</a:t>
            </a:r>
            <a:endParaRPr lang="en-US" dirty="0"/>
          </a:p>
          <a:p>
            <a:endParaRPr lang="en-US" dirty="0"/>
          </a:p>
          <a:p>
            <a:r>
              <a:rPr lang="en-US" dirty="0"/>
              <a:t> The electrons thus formed migrate towards the cathodic part of the piece of iron.</a:t>
            </a:r>
            <a:endParaRPr lang="en-US" dirty="0"/>
          </a:p>
          <a:p>
            <a:endParaRPr lang="en-US" dirty="0"/>
          </a:p>
          <a:p>
            <a:r>
              <a:rPr lang="en-US" dirty="0"/>
              <a:t> At Cathode: At the cathodic part, the electrons combine with moisture and dissolved oxygen to form hydroxyl ions. H2O + O + 2e– → 2OH </a:t>
            </a:r>
            <a:endParaRPr lang="en-IN" dirty="0"/>
          </a:p>
        </p:txBody>
      </p:sp>
      <p:sp>
        <p:nvSpPr>
          <p:cNvPr id="8" name="TextBox 7"/>
          <p:cNvSpPr txBox="1"/>
          <p:nvPr/>
        </p:nvSpPr>
        <p:spPr>
          <a:xfrm>
            <a:off x="121298" y="3610946"/>
            <a:ext cx="10077061" cy="2585323"/>
          </a:xfrm>
          <a:prstGeom prst="rect">
            <a:avLst/>
          </a:prstGeom>
          <a:noFill/>
        </p:spPr>
        <p:txBody>
          <a:bodyPr wrap="square">
            <a:spAutoFit/>
          </a:bodyPr>
          <a:lstStyle/>
          <a:p>
            <a:r>
              <a:rPr lang="en-US" dirty="0"/>
              <a:t>The Fe2+ ions and OH – ions then diffuse under the influence of dissolved oxygen and Fe2+ ions are oxidized into Fe3+ ions.</a:t>
            </a:r>
            <a:endParaRPr lang="en-US" dirty="0"/>
          </a:p>
          <a:p>
            <a:endParaRPr lang="en-US" dirty="0"/>
          </a:p>
          <a:p>
            <a:r>
              <a:rPr lang="en-US" dirty="0"/>
              <a:t> These ferric ions then combine with OH – ions to form hydrated ferric oxide which is nothing but rust. </a:t>
            </a:r>
            <a:endParaRPr lang="en-US" dirty="0"/>
          </a:p>
          <a:p>
            <a:endParaRPr lang="en-US" dirty="0"/>
          </a:p>
          <a:p>
            <a:r>
              <a:rPr lang="en-US" dirty="0"/>
              <a:t>2Fe2+ + H2O + O → 2Fe3+ + 2OH – </a:t>
            </a:r>
            <a:endParaRPr lang="en-US" dirty="0"/>
          </a:p>
          <a:p>
            <a:endParaRPr lang="en-US" dirty="0"/>
          </a:p>
          <a:p>
            <a:r>
              <a:rPr lang="en-US" dirty="0"/>
              <a:t>2Fe3+ + 6OH – → Fe2O3.3H2O (Rust)</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755" y="2187019"/>
            <a:ext cx="10284643" cy="2862322"/>
          </a:xfrm>
          <a:prstGeom prst="rect">
            <a:avLst/>
          </a:prstGeom>
          <a:noFill/>
        </p:spPr>
        <p:txBody>
          <a:bodyPr wrap="square">
            <a:spAutoFit/>
          </a:bodyPr>
          <a:lstStyle/>
          <a:p>
            <a:pPr marL="285750" indent="-285750">
              <a:buFont typeface="Wingdings" panose="05000000000000000000" pitchFamily="2" charset="2"/>
              <a:buChar char="Ø"/>
            </a:pPr>
            <a:r>
              <a:rPr lang="en-US" dirty="0"/>
              <a:t>This type of corrosion occurs due to differential oxygen concentration above and below the level of water.</a:t>
            </a:r>
            <a:endParaRPr lang="en-US" dirty="0"/>
          </a:p>
          <a:p>
            <a:endParaRPr lang="en-US" dirty="0"/>
          </a:p>
          <a:p>
            <a:pPr marL="285750" indent="-285750">
              <a:buFont typeface="Wingdings" panose="05000000000000000000" pitchFamily="2" charset="2"/>
              <a:buChar char="Ø"/>
            </a:pPr>
            <a:r>
              <a:rPr lang="en-US" dirty="0"/>
              <a:t> When water is stored in a steel tank, it is noticed that corrosion occurs along the line just below the level of water. </a:t>
            </a:r>
            <a:endParaRPr lang="en-US" dirty="0"/>
          </a:p>
          <a:p>
            <a:endParaRPr lang="en-US" dirty="0"/>
          </a:p>
          <a:p>
            <a:pPr marL="285750" indent="-285750">
              <a:buFont typeface="Wingdings" panose="05000000000000000000" pitchFamily="2" charset="2"/>
              <a:buChar char="Ø"/>
            </a:pPr>
            <a:r>
              <a:rPr lang="en-US" dirty="0"/>
              <a:t>The concentration of oxygen in the area above the water line is high and hence the area is called cathodic part. The area just below the water line is called anodic part as this part is deficient in oxygen. This type of corrosion is mostly seen in ships, water tanks, etc.</a:t>
            </a:r>
            <a:endParaRPr lang="en-IN" dirty="0"/>
          </a:p>
        </p:txBody>
      </p:sp>
      <p:sp>
        <p:nvSpPr>
          <p:cNvPr id="4" name="Title 3"/>
          <p:cNvSpPr>
            <a:spLocks noGrp="1"/>
          </p:cNvSpPr>
          <p:nvPr>
            <p:ph type="title"/>
          </p:nvPr>
        </p:nvSpPr>
        <p:spPr>
          <a:xfrm>
            <a:off x="1249427" y="339365"/>
            <a:ext cx="7695456" cy="820132"/>
          </a:xfrm>
        </p:spPr>
        <p:txBody>
          <a:bodyPr/>
          <a:lstStyle/>
          <a:p>
            <a:r>
              <a:rPr lang="en-US" dirty="0"/>
              <a:t>WATERLINE CORROSION</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1246335" y="6199905"/>
              <a:ext cx="1627920" cy="325080"/>
            </p14:xfrm>
          </p:contentPart>
        </mc:Choice>
        <mc:Fallback xmlns="">
          <p:pic>
            <p:nvPicPr>
              <p:cNvPr id="2" name="Ink 1"/>
            </p:nvPicPr>
            <p:blipFill>
              <a:blip r:embed="rId2"/>
            </p:blipFill>
            <p:spPr>
              <a:xfrm>
                <a:off x="1246335" y="6199905"/>
                <a:ext cx="1627920" cy="325080"/>
              </a:xfrm>
              <a:prstGeom prst="rect"/>
            </p:spPr>
          </p:pic>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758" y="564204"/>
            <a:ext cx="9610928" cy="604087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ow to Stop a Ship&amp;#39;s Marine Corrosion in 3 Step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5690" y="1066800"/>
            <a:ext cx="5652941" cy="47699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attling Corrosion aboard Ships - Part 1 — Duco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66800"/>
            <a:ext cx="5854045"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33061" y="709127"/>
            <a:ext cx="9843796" cy="1815882"/>
          </a:xfrm>
          <a:prstGeom prst="rect">
            <a:avLst/>
          </a:prstGeom>
          <a:noFill/>
        </p:spPr>
        <p:txBody>
          <a:bodyPr wrap="square">
            <a:spAutoFit/>
          </a:bodyPr>
          <a:lstStyle/>
          <a:p>
            <a:r>
              <a:rPr lang="en-US" dirty="0"/>
              <a:t>“</a:t>
            </a:r>
            <a:r>
              <a:rPr lang="en-US" sz="2800" dirty="0"/>
              <a:t>Substances which apply between two moving and sliding surface to reduce friction between them are known as Lubricants” and the process by which friction between sliding surface is reduce, known as Lubrication.</a:t>
            </a:r>
            <a:endParaRPr lang="en-IN" sz="2800" dirty="0"/>
          </a:p>
        </p:txBody>
      </p:sp>
      <p:pic>
        <p:nvPicPr>
          <p:cNvPr id="1026" name="Picture 2" descr="Explore The Many Benefits Of Lubrication | Ise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4564" y="3277466"/>
            <a:ext cx="3447272" cy="267088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ubrication – D&amp;E Bea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1836" y="3207778"/>
            <a:ext cx="3809417" cy="26708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ow to Select the Right Bearing (Part 6): Bearing lubrication / Bearing  Trivia / Koyo Bearings(JTEK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3152" y="2920483"/>
            <a:ext cx="4248486" cy="28271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9753" y="1512212"/>
            <a:ext cx="6551629" cy="2862322"/>
          </a:xfrm>
          <a:prstGeom prst="rect">
            <a:avLst/>
          </a:prstGeom>
          <a:noFill/>
        </p:spPr>
        <p:txBody>
          <a:bodyPr wrap="square">
            <a:spAutoFit/>
          </a:bodyPr>
          <a:lstStyle/>
          <a:p>
            <a:pPr marL="342900" indent="-342900">
              <a:buAutoNum type="arabicPeriod"/>
            </a:pPr>
            <a:r>
              <a:rPr lang="en-US" dirty="0">
                <a:solidFill>
                  <a:srgbClr val="FF0000"/>
                </a:solidFill>
              </a:rPr>
              <a:t>Alloying</a:t>
            </a:r>
            <a:r>
              <a:rPr lang="en-US" dirty="0"/>
              <a:t>: Corrosion can be prevented by alloying a metal. Alloying prevent corrosion in two ways.</a:t>
            </a:r>
            <a:endParaRPr lang="en-US" dirty="0"/>
          </a:p>
          <a:p>
            <a:endParaRPr lang="en-US" dirty="0"/>
          </a:p>
          <a:p>
            <a:r>
              <a:rPr lang="en-US" dirty="0"/>
              <a:t>  </a:t>
            </a:r>
            <a:r>
              <a:rPr lang="en-US" dirty="0" err="1"/>
              <a:t>i</a:t>
            </a:r>
            <a:r>
              <a:rPr lang="en-US" dirty="0"/>
              <a:t>. Homogeneity</a:t>
            </a:r>
            <a:endParaRPr lang="en-US" dirty="0"/>
          </a:p>
          <a:p>
            <a:endParaRPr lang="en-US" dirty="0"/>
          </a:p>
          <a:p>
            <a:r>
              <a:rPr lang="en-US" dirty="0"/>
              <a:t>  ii. Oxide film</a:t>
            </a:r>
            <a:endParaRPr lang="en-US" dirty="0"/>
          </a:p>
          <a:p>
            <a:endParaRPr lang="en-US" dirty="0"/>
          </a:p>
          <a:p>
            <a:r>
              <a:rPr lang="en-US" dirty="0"/>
              <a:t> </a:t>
            </a:r>
            <a:r>
              <a:rPr lang="en-US" dirty="0">
                <a:solidFill>
                  <a:srgbClr val="FF0000"/>
                </a:solidFill>
              </a:rPr>
              <a:t>2. Galvanization</a:t>
            </a:r>
            <a:r>
              <a:rPr lang="en-US" dirty="0"/>
              <a:t>: The process of applying a coating of zinc over iron with a view to protect it from rusting is called Galvanization</a:t>
            </a:r>
            <a:endParaRPr lang="en-IN" dirty="0"/>
          </a:p>
        </p:txBody>
      </p:sp>
      <p:sp>
        <p:nvSpPr>
          <p:cNvPr id="5" name="Title 4"/>
          <p:cNvSpPr>
            <a:spLocks noGrp="1"/>
          </p:cNvSpPr>
          <p:nvPr>
            <p:ph type="title"/>
          </p:nvPr>
        </p:nvSpPr>
        <p:spPr>
          <a:xfrm>
            <a:off x="646111" y="452718"/>
            <a:ext cx="9404723" cy="895315"/>
          </a:xfrm>
        </p:spPr>
        <p:txBody>
          <a:bodyPr/>
          <a:lstStyle/>
          <a:p>
            <a:r>
              <a:rPr lang="en-US" dirty="0"/>
              <a:t>PROTECTION OF CORROSION</a:t>
            </a:r>
            <a:endParaRPr lang="en-IN" dirty="0"/>
          </a:p>
        </p:txBody>
      </p:sp>
      <p:pic>
        <p:nvPicPr>
          <p:cNvPr id="9218" name="Picture 2" descr="A Step-by-step Guide to the Zinc Electroplating Process - Science Struc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71382" y="1512212"/>
            <a:ext cx="3770721" cy="42192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IN" sz="3200" b="1" i="0" u="none" strike="noStrike" baseline="0" dirty="0">
                <a:solidFill>
                  <a:srgbClr val="FF0000"/>
                </a:solidFill>
                <a:latin typeface="Arial" panose="020B0604020202020204" pitchFamily="34" charset="0"/>
              </a:rPr>
            </a:br>
            <a:r>
              <a:rPr lang="en-IN" sz="3200" b="1" i="0" u="none" strike="noStrike" baseline="0" dirty="0">
                <a:solidFill>
                  <a:srgbClr val="FF0000"/>
                </a:solidFill>
                <a:latin typeface="Arial" panose="020B0604020202020204" pitchFamily="34" charset="0"/>
              </a:rPr>
              <a:t>CHEMICALS IN AGRICULTURE</a:t>
            </a:r>
            <a:endParaRPr lang="en-IN" sz="3200" dirty="0">
              <a:solidFill>
                <a:srgbClr val="FF0000"/>
              </a:solidFill>
            </a:endParaRPr>
          </a:p>
        </p:txBody>
      </p:sp>
      <p:sp>
        <p:nvSpPr>
          <p:cNvPr id="4" name="Content Placeholder 3"/>
          <p:cNvSpPr>
            <a:spLocks noGrp="1"/>
          </p:cNvSpPr>
          <p:nvPr>
            <p:ph idx="1"/>
          </p:nvPr>
        </p:nvSpPr>
        <p:spPr>
          <a:xfrm>
            <a:off x="1103312" y="2052918"/>
            <a:ext cx="8946541" cy="3480135"/>
          </a:xfrm>
        </p:spPr>
        <p:txBody>
          <a:bodyPr/>
          <a:lstStyle/>
          <a:p>
            <a:pPr marL="0" indent="0">
              <a:buNone/>
            </a:pPr>
            <a:r>
              <a:rPr lang="en-US" sz="2400" dirty="0"/>
              <a:t>                        Subject:  </a:t>
            </a:r>
            <a:r>
              <a:rPr lang="en-US" sz="2400" dirty="0" err="1"/>
              <a:t>Engg</a:t>
            </a:r>
            <a:r>
              <a:rPr lang="en-US" sz="2400" dirty="0"/>
              <a:t>. Chemistry</a:t>
            </a:r>
            <a:endParaRPr lang="en-US" sz="2400" dirty="0"/>
          </a:p>
          <a:p>
            <a:pPr marL="0" indent="0">
              <a:buNone/>
            </a:pPr>
            <a:r>
              <a:rPr lang="en-US" sz="2400" dirty="0"/>
              <a:t>                      </a:t>
            </a:r>
            <a:r>
              <a:rPr lang="en-US" sz="3600" dirty="0"/>
              <a:t> </a:t>
            </a:r>
            <a:r>
              <a:rPr lang="en-US" dirty="0"/>
              <a:t>Prepared by: Sushreeta Behera</a:t>
            </a:r>
            <a:endParaRPr lang="en-US" dirty="0"/>
          </a:p>
          <a:p>
            <a:pPr marL="0" indent="0">
              <a:buNone/>
            </a:pPr>
            <a:r>
              <a:rPr lang="en-US" dirty="0"/>
              <a:t>                                                Lecturer in chemistry</a:t>
            </a:r>
            <a:endParaRPr lang="en-US" dirty="0"/>
          </a:p>
          <a:p>
            <a:pPr marL="0" indent="0">
              <a:buNone/>
            </a:pPr>
            <a:r>
              <a:rPr lang="en-US"/>
              <a:t>                                       Govt</a:t>
            </a:r>
            <a:r>
              <a:rPr lang="en-US" dirty="0"/>
              <a:t>. Polytechnic ,Bargarh</a:t>
            </a:r>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3183" y="531845"/>
            <a:ext cx="9778482" cy="3347840"/>
          </a:xfrm>
          <a:prstGeom prst="rect">
            <a:avLst/>
          </a:prstGeom>
          <a:noFill/>
        </p:spPr>
        <p:txBody>
          <a:bodyPr wrap="square">
            <a:spAutoFit/>
          </a:bodyPr>
          <a:lstStyle/>
          <a:p>
            <a:pPr algn="l">
              <a:lnSpc>
                <a:spcPct val="150000"/>
              </a:lnSpc>
            </a:pPr>
            <a:r>
              <a:rPr lang="en-US" sz="2400" b="1" i="0" u="none" strike="noStrike" baseline="0" dirty="0">
                <a:latin typeface="Arial" panose="020B0604020202020204" pitchFamily="34" charset="0"/>
              </a:rPr>
              <a:t>Pesticides: </a:t>
            </a:r>
            <a:r>
              <a:rPr lang="en-US" sz="2400" b="0" i="0" u="none" strike="noStrike" baseline="0" dirty="0">
                <a:latin typeface="Arial" panose="020B0604020202020204" pitchFamily="34" charset="0"/>
              </a:rPr>
              <a:t>Pesticides are chemical compounds that are used to kill pests, including insects, rodents, fungi, </a:t>
            </a:r>
            <a:r>
              <a:rPr lang="en-IN" sz="2400" b="0" i="0" u="none" strike="noStrike" baseline="0" dirty="0">
                <a:latin typeface="Arial" panose="020B0604020202020204" pitchFamily="34" charset="0"/>
              </a:rPr>
              <a:t>and unwanted plants (weeds).</a:t>
            </a:r>
            <a:endParaRPr lang="en-IN" sz="2400" b="0" i="0" u="none" strike="noStrike" baseline="0" dirty="0">
              <a:latin typeface="Arial" panose="020B0604020202020204" pitchFamily="34" charset="0"/>
            </a:endParaRPr>
          </a:p>
          <a:p>
            <a:pPr algn="l">
              <a:lnSpc>
                <a:spcPct val="150000"/>
              </a:lnSpc>
            </a:pPr>
            <a:r>
              <a:rPr lang="en-US" sz="2400" b="0" i="0" u="none" strike="noStrike" baseline="0" dirty="0">
                <a:latin typeface="Arial" panose="020B0604020202020204" pitchFamily="34" charset="0"/>
              </a:rPr>
              <a:t>The term pesticide includes all the following:</a:t>
            </a:r>
            <a:endParaRPr lang="en-US" sz="2400" b="0" i="0" u="none" strike="noStrike" baseline="0" dirty="0">
              <a:latin typeface="Arial" panose="020B0604020202020204" pitchFamily="34" charset="0"/>
            </a:endParaRPr>
          </a:p>
          <a:p>
            <a:pPr algn="l">
              <a:lnSpc>
                <a:spcPct val="150000"/>
              </a:lnSpc>
            </a:pPr>
            <a:r>
              <a:rPr lang="en-IN" sz="2400" b="0" i="0" u="none" strike="noStrike" baseline="0" dirty="0" err="1">
                <a:latin typeface="Arial" panose="020B0604020202020204" pitchFamily="34" charset="0"/>
              </a:rPr>
              <a:t>i</a:t>
            </a:r>
            <a:r>
              <a:rPr lang="en-IN" sz="2400" b="0" i="0" u="none" strike="noStrike" baseline="0" dirty="0">
                <a:latin typeface="Arial" panose="020B0604020202020204" pitchFamily="34" charset="0"/>
              </a:rPr>
              <a:t>. Insecticides</a:t>
            </a:r>
            <a:endParaRPr lang="en-IN" sz="2400" b="0" i="0" u="none" strike="noStrike" baseline="0" dirty="0">
              <a:latin typeface="Arial" panose="020B0604020202020204" pitchFamily="34" charset="0"/>
            </a:endParaRPr>
          </a:p>
          <a:p>
            <a:pPr algn="l">
              <a:lnSpc>
                <a:spcPct val="150000"/>
              </a:lnSpc>
            </a:pPr>
            <a:r>
              <a:rPr lang="en-IN" sz="2400" b="0" i="0" u="none" strike="noStrike" baseline="0" dirty="0">
                <a:latin typeface="Arial" panose="020B0604020202020204" pitchFamily="34" charset="0"/>
              </a:rPr>
              <a:t>ii. Herbicides</a:t>
            </a:r>
            <a:endParaRPr lang="en-IN" sz="2400" b="0" i="0" u="none" strike="noStrike" baseline="0" dirty="0">
              <a:latin typeface="Arial" panose="020B0604020202020204" pitchFamily="34" charset="0"/>
            </a:endParaRPr>
          </a:p>
          <a:p>
            <a:pPr algn="l">
              <a:lnSpc>
                <a:spcPct val="150000"/>
              </a:lnSpc>
            </a:pPr>
            <a:r>
              <a:rPr lang="en-IN" sz="2400" b="0" i="0" u="none" strike="noStrike" baseline="0" dirty="0">
                <a:latin typeface="Arial" panose="020B0604020202020204" pitchFamily="34" charset="0"/>
              </a:rPr>
              <a:t>iii. Fungicides</a:t>
            </a:r>
            <a:r>
              <a:rPr lang="en-IN" sz="1800" b="0" i="0" u="none" strike="noStrike" baseline="0" dirty="0">
                <a:latin typeface="Arial" panose="020B0604020202020204" pitchFamily="34" charset="0"/>
              </a:rPr>
              <a:t>.</a:t>
            </a: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4459" y="1047221"/>
            <a:ext cx="10689679" cy="5470405"/>
          </a:xfrm>
        </p:spPr>
        <p:txBody>
          <a:bodyPr>
            <a:normAutofit/>
          </a:bodyPr>
          <a:lstStyle/>
          <a:p>
            <a:pPr marL="0" indent="0">
              <a:buNone/>
            </a:pPr>
            <a:r>
              <a:rPr lang="en-US" sz="2400" b="1" i="0" u="none" strike="noStrike" baseline="0" dirty="0">
                <a:solidFill>
                  <a:srgbClr val="FF0000"/>
                </a:solidFill>
                <a:latin typeface="Arial" panose="020B0604020202020204" pitchFamily="34" charset="0"/>
              </a:rPr>
              <a:t>Insecticides</a:t>
            </a:r>
            <a:r>
              <a:rPr lang="en-US" sz="2400" b="1" i="0" u="none" strike="noStrike" baseline="0" dirty="0">
                <a:latin typeface="Arial" panose="020B0604020202020204" pitchFamily="34" charset="0"/>
              </a:rPr>
              <a:t>: </a:t>
            </a:r>
            <a:r>
              <a:rPr lang="en-US" sz="2400" b="0" i="0" u="none" strike="noStrike" baseline="0" dirty="0">
                <a:latin typeface="Arial" panose="020B0604020202020204" pitchFamily="34" charset="0"/>
              </a:rPr>
              <a:t>Insecticides are substances used to kill insects.</a:t>
            </a:r>
            <a:endParaRPr lang="en-US" sz="2400" b="0" i="0" u="none" strike="noStrike" baseline="0" dirty="0">
              <a:latin typeface="Arial" panose="020B0604020202020204" pitchFamily="34" charset="0"/>
            </a:endParaRPr>
          </a:p>
          <a:p>
            <a:pPr marL="0" indent="0">
              <a:buNone/>
            </a:pPr>
            <a:r>
              <a:rPr lang="en-IN" sz="2400" b="0" i="0" u="none" strike="noStrike" baseline="0" dirty="0">
                <a:latin typeface="Arial" panose="020B0604020202020204" pitchFamily="34" charset="0"/>
              </a:rPr>
              <a:t>Examples: - Chlorinated hydrocarbons like DDT, BHC (gammaxene), Aldrin, Dieldrin etc.</a:t>
            </a:r>
            <a:endParaRPr lang="en-IN" sz="2400" b="0" i="0" u="none" strike="noStrike" baseline="0" dirty="0">
              <a:latin typeface="Arial" panose="020B0604020202020204" pitchFamily="34" charset="0"/>
            </a:endParaRPr>
          </a:p>
          <a:p>
            <a:pPr marL="0" indent="0">
              <a:buNone/>
            </a:pPr>
            <a:endParaRPr lang="en-IN" sz="2400" b="0" i="0" u="none" strike="noStrike" baseline="0" dirty="0">
              <a:latin typeface="Arial" panose="020B0604020202020204" pitchFamily="34" charset="0"/>
            </a:endParaRPr>
          </a:p>
          <a:p>
            <a:pPr marL="0" indent="0">
              <a:buNone/>
            </a:pPr>
            <a:endParaRPr lang="en-IN" sz="2400" dirty="0">
              <a:latin typeface="Arial" panose="020B0604020202020204" pitchFamily="34" charset="0"/>
            </a:endParaRPr>
          </a:p>
          <a:p>
            <a:pPr marL="0" indent="0">
              <a:buNone/>
            </a:pPr>
            <a:endParaRPr lang="en-IN" sz="2400" b="0" i="0" u="none" strike="noStrike" baseline="0" dirty="0">
              <a:latin typeface="Arial" panose="020B0604020202020204" pitchFamily="34" charset="0"/>
            </a:endParaRPr>
          </a:p>
          <a:p>
            <a:pPr marL="0" indent="0">
              <a:buNone/>
            </a:pPr>
            <a:endParaRPr lang="en-IN" sz="2400" b="0" i="0" u="none" strike="noStrike" baseline="0" dirty="0">
              <a:latin typeface="Arial" panose="020B0604020202020204" pitchFamily="34" charset="0"/>
            </a:endParaRPr>
          </a:p>
          <a:p>
            <a:pPr marL="0" indent="0">
              <a:buNone/>
            </a:pPr>
            <a:r>
              <a:rPr lang="en-IN" sz="2400" dirty="0">
                <a:latin typeface="Arial" panose="020B0604020202020204" pitchFamily="34" charset="0"/>
              </a:rPr>
              <a:t>DDT-</a:t>
            </a:r>
            <a:r>
              <a:rPr lang="en-IN" sz="2400" b="0" i="0" dirty="0">
                <a:solidFill>
                  <a:srgbClr val="E2EEFF"/>
                </a:solidFill>
                <a:effectLst/>
                <a:latin typeface="Google Sans"/>
              </a:rPr>
              <a:t>dichloro-diphenyl-trichloroethane         </a:t>
            </a:r>
            <a:r>
              <a:rPr lang="en-IN" sz="2400" b="1" i="0" dirty="0">
                <a:solidFill>
                  <a:srgbClr val="E2EEFF"/>
                </a:solidFill>
                <a:effectLst/>
                <a:latin typeface="Google Sans"/>
              </a:rPr>
              <a:t>BHC</a:t>
            </a:r>
            <a:r>
              <a:rPr lang="en-IN" sz="2400" b="0" i="0" dirty="0">
                <a:solidFill>
                  <a:srgbClr val="E2EEFF"/>
                </a:solidFill>
                <a:effectLst/>
                <a:latin typeface="Google Sans"/>
              </a:rPr>
              <a:t>- Benzene Hexachloride</a:t>
            </a:r>
            <a:r>
              <a:rPr lang="en-US" sz="2400" b="0" i="0" u="none" strike="noStrike" baseline="0" dirty="0">
                <a:latin typeface="Arial" panose="020B0604020202020204" pitchFamily="34" charset="0"/>
              </a:rPr>
              <a:t>.</a:t>
            </a:r>
            <a:endParaRPr lang="en-US" sz="2400" b="0" i="0" u="none" strike="noStrike" baseline="0" dirty="0">
              <a:latin typeface="Arial" panose="020B0604020202020204" pitchFamily="34" charset="0"/>
            </a:endParaRPr>
          </a:p>
        </p:txBody>
      </p:sp>
      <p:pic>
        <p:nvPicPr>
          <p:cNvPr id="1026" name="Picture 2" descr="DDT - Wikiped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5089" y="2547257"/>
            <a:ext cx="2648576" cy="15768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HC | 608-7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033" y="2360645"/>
            <a:ext cx="1605253" cy="1763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0" i="0" dirty="0">
                <a:solidFill>
                  <a:srgbClr val="FF0000"/>
                </a:solidFill>
                <a:effectLst/>
                <a:latin typeface="NotoSansRegular"/>
              </a:rPr>
              <a:t>Advantages of Insecticides</a:t>
            </a:r>
            <a:br>
              <a:rPr lang="en-IN" b="0" i="0" dirty="0">
                <a:solidFill>
                  <a:srgbClr val="000000"/>
                </a:solidFill>
                <a:effectLst/>
                <a:latin typeface="NotoSansRegular"/>
              </a:rPr>
            </a:br>
            <a:endParaRPr lang="en-IN" dirty="0"/>
          </a:p>
        </p:txBody>
      </p:sp>
      <p:sp>
        <p:nvSpPr>
          <p:cNvPr id="3" name="Content Placeholder 2"/>
          <p:cNvSpPr>
            <a:spLocks noGrp="1"/>
          </p:cNvSpPr>
          <p:nvPr>
            <p:ph idx="1"/>
          </p:nvPr>
        </p:nvSpPr>
        <p:spPr>
          <a:xfrm>
            <a:off x="559838" y="1502230"/>
            <a:ext cx="9490016" cy="4746170"/>
          </a:xfrm>
        </p:spPr>
        <p:txBody>
          <a:bodyPr/>
          <a:lstStyle/>
          <a:p>
            <a:r>
              <a:rPr lang="en-US" sz="2800" b="0" i="0" dirty="0">
                <a:effectLst/>
                <a:latin typeface="NotoSansLight"/>
              </a:rPr>
              <a:t>Insecticides can increase yields, improving production &amp; income</a:t>
            </a:r>
            <a:endParaRPr lang="en-US" sz="2800" b="0" i="0" dirty="0">
              <a:effectLst/>
              <a:latin typeface="NotoSansLight"/>
            </a:endParaRPr>
          </a:p>
          <a:p>
            <a:r>
              <a:rPr lang="en-US" sz="2800" b="0" i="0" dirty="0">
                <a:effectLst/>
                <a:latin typeface="NotoSansLight"/>
              </a:rPr>
              <a:t>Insecticides improve the quality of crops</a:t>
            </a:r>
            <a:endParaRPr lang="en-US" sz="2800" b="0" i="0" dirty="0">
              <a:effectLst/>
              <a:latin typeface="NotoSansLight"/>
            </a:endParaRPr>
          </a:p>
          <a:p>
            <a:r>
              <a:rPr lang="en-IN" sz="2800" b="0" i="0" dirty="0">
                <a:effectLst/>
                <a:latin typeface="NotoSansLight"/>
              </a:rPr>
              <a:t>Insecticides can provide quick pest control</a:t>
            </a:r>
            <a:endParaRPr lang="en-IN" sz="2800" b="0" i="0" dirty="0">
              <a:effectLst/>
              <a:latin typeface="NotoSansLight"/>
            </a:endParaRPr>
          </a:p>
          <a:p>
            <a:pPr algn="l"/>
            <a:r>
              <a:rPr lang="en-US" sz="2800" b="0" i="0" dirty="0">
                <a:effectLst/>
                <a:latin typeface="NotoSansLight"/>
              </a:rPr>
              <a:t>Insecticides can provide protection against multiple pest species</a:t>
            </a:r>
            <a:endParaRPr lang="en-US" sz="2800" b="0" i="0" dirty="0">
              <a:effectLst/>
              <a:latin typeface="NotoSansLight"/>
            </a:endParaRPr>
          </a:p>
          <a:p>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idx="1"/>
          </p:nvPr>
        </p:nvSpPr>
        <p:spPr>
          <a:xfrm>
            <a:off x="645740" y="634483"/>
            <a:ext cx="9404723" cy="5613918"/>
          </a:xfrm>
        </p:spPr>
        <p:txBody>
          <a:bodyPr>
            <a:normAutofit/>
          </a:bodyPr>
          <a:lstStyle/>
          <a:p>
            <a:pPr marL="0" indent="0">
              <a:buNone/>
            </a:pPr>
            <a:r>
              <a:rPr lang="en-US" sz="2400" b="1" i="0" u="none" strike="noStrike" baseline="0" dirty="0">
                <a:solidFill>
                  <a:srgbClr val="FF0000"/>
                </a:solidFill>
                <a:latin typeface="Arial" panose="020B0604020202020204" pitchFamily="34" charset="0"/>
              </a:rPr>
              <a:t>Herbicides</a:t>
            </a:r>
            <a:r>
              <a:rPr lang="en-US" sz="2400" b="0" i="0" u="none" strike="noStrike" baseline="0" dirty="0">
                <a:latin typeface="Arial" panose="020B0604020202020204" pitchFamily="34" charset="0"/>
              </a:rPr>
              <a:t>: A herbicide is a chemical substance used to kill unwanted plants. These are commonly known</a:t>
            </a:r>
            <a:br>
              <a:rPr lang="en-US" sz="2400" b="0" i="0" u="none" strike="noStrike" baseline="0" dirty="0">
                <a:latin typeface="Arial" panose="020B0604020202020204" pitchFamily="34" charset="0"/>
              </a:rPr>
            </a:br>
            <a:r>
              <a:rPr lang="en-IN" sz="2400" b="0" i="0" u="none" strike="noStrike" baseline="0" dirty="0">
                <a:latin typeface="Arial" panose="020B0604020202020204" pitchFamily="34" charset="0"/>
              </a:rPr>
              <a:t>as weedkillers.</a:t>
            </a:r>
            <a:endParaRPr lang="en-IN" sz="2400" b="0" i="0" u="none" strike="noStrike" baseline="0" dirty="0">
              <a:latin typeface="Arial" panose="020B0604020202020204" pitchFamily="34" charset="0"/>
            </a:endParaRPr>
          </a:p>
          <a:p>
            <a:pPr marL="0" indent="0">
              <a:buNone/>
            </a:pPr>
            <a:br>
              <a:rPr lang="en-IN" sz="2400" b="0" i="0" u="none" strike="noStrike" baseline="0" dirty="0">
                <a:latin typeface="Arial" panose="020B0604020202020204" pitchFamily="34" charset="0"/>
              </a:rPr>
            </a:br>
            <a:r>
              <a:rPr lang="en-IN" sz="2400" b="0" i="0" u="none" strike="noStrike" baseline="0" dirty="0">
                <a:latin typeface="Arial" panose="020B0604020202020204" pitchFamily="34" charset="0"/>
              </a:rPr>
              <a:t>Examples:  Arsenic acid, dinitrophenol, dipyridyl, carbamate, Propanil, Paraquat, etc.</a:t>
            </a:r>
            <a:endParaRPr lang="en-IN" sz="2400" b="0" i="0" u="none" strike="noStrike" baseline="0" dirty="0">
              <a:latin typeface="Arial" panose="020B0604020202020204" pitchFamily="34" charset="0"/>
            </a:endParaRPr>
          </a:p>
          <a:p>
            <a:pPr marL="0" indent="0">
              <a:buNone/>
            </a:pPr>
            <a:r>
              <a:rPr lang="en-US" sz="2400" b="1" i="0" u="none" strike="noStrike" baseline="0" dirty="0">
                <a:solidFill>
                  <a:srgbClr val="FF0000"/>
                </a:solidFill>
                <a:latin typeface="Arial" panose="020B0604020202020204" pitchFamily="34" charset="0"/>
              </a:rPr>
              <a:t>Uses</a:t>
            </a:r>
            <a:r>
              <a:rPr lang="en-US" sz="2400" b="1" i="0" u="none" strike="noStrike" baseline="0" dirty="0">
                <a:latin typeface="Arial" panose="020B0604020202020204" pitchFamily="34" charset="0"/>
              </a:rPr>
              <a:t>-</a:t>
            </a:r>
            <a:endParaRPr lang="en-US" sz="2400" b="1" i="0" u="none" strike="noStrike" baseline="0" dirty="0">
              <a:latin typeface="Arial" panose="020B0604020202020204" pitchFamily="34" charset="0"/>
            </a:endParaRPr>
          </a:p>
          <a:p>
            <a:pPr marL="0" indent="0">
              <a:buNone/>
            </a:pPr>
            <a:r>
              <a:rPr lang="en-US" sz="2400" b="1" i="0" u="none" strike="noStrike" baseline="0" dirty="0">
                <a:latin typeface="Arial" panose="020B0604020202020204" pitchFamily="34" charset="0"/>
              </a:rPr>
              <a:t>1.</a:t>
            </a:r>
            <a:r>
              <a:rPr lang="en-US" sz="2400" b="0" i="0" u="none" strike="noStrike" baseline="0" dirty="0">
                <a:latin typeface="Arial" panose="020B0604020202020204" pitchFamily="34" charset="0"/>
              </a:rPr>
              <a:t>Herbicides can be used to clear waste ground, industrial and construction sites, railways, and railway embankments as they kill all plant material with which they come into contact.</a:t>
            </a:r>
            <a:br>
              <a:rPr lang="en-US" sz="2400" b="0" i="0" u="none" strike="noStrike" baseline="0" dirty="0">
                <a:latin typeface="Arial" panose="020B0604020202020204" pitchFamily="34" charset="0"/>
              </a:rPr>
            </a:br>
            <a:r>
              <a:rPr lang="en-US" sz="2400" b="0" i="0" u="none" strike="noStrike" baseline="0" dirty="0">
                <a:latin typeface="Arial" panose="020B0604020202020204" pitchFamily="34" charset="0"/>
              </a:rPr>
              <a:t>2. Also, these are applied in ponds and lakes to control algae &amp; plants such as water grasses that can interfere</a:t>
            </a:r>
            <a:br>
              <a:rPr lang="en-US" sz="2400" b="0" i="0" u="none" strike="noStrike" baseline="0" dirty="0">
                <a:latin typeface="Arial" panose="020B0604020202020204" pitchFamily="34" charset="0"/>
              </a:rPr>
            </a:br>
            <a:r>
              <a:rPr lang="en-US" sz="2400" b="0" i="0" u="none" strike="noStrike" baseline="0" dirty="0">
                <a:latin typeface="Arial" panose="020B0604020202020204" pitchFamily="34" charset="0"/>
              </a:rPr>
              <a:t>with activities like swimming and fishing.</a:t>
            </a:r>
            <a:endParaRPr lang="en-IN"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216" y="709128"/>
            <a:ext cx="9648637" cy="5868954"/>
          </a:xfrm>
        </p:spPr>
        <p:txBody>
          <a:bodyPr>
            <a:normAutofit/>
          </a:bodyPr>
          <a:lstStyle/>
          <a:p>
            <a:pPr marL="0" indent="0" algn="l">
              <a:buNone/>
            </a:pPr>
            <a:r>
              <a:rPr lang="en-US" sz="2400" b="1" i="0" u="none" strike="noStrike" baseline="0" dirty="0">
                <a:solidFill>
                  <a:schemeClr val="accent1"/>
                </a:solidFill>
                <a:latin typeface="Arial" panose="020B0604020202020204" pitchFamily="34" charset="0"/>
              </a:rPr>
              <a:t>Fungicides</a:t>
            </a:r>
            <a:r>
              <a:rPr lang="en-US" sz="2400" b="1" i="0" u="none" strike="noStrike" baseline="0" dirty="0">
                <a:latin typeface="Arial" panose="020B0604020202020204" pitchFamily="34" charset="0"/>
              </a:rPr>
              <a:t>:</a:t>
            </a:r>
            <a:endParaRPr lang="en-US" sz="2400" b="1" i="0" u="none" strike="noStrike" baseline="0" dirty="0">
              <a:latin typeface="Arial" panose="020B0604020202020204" pitchFamily="34" charset="0"/>
            </a:endParaRPr>
          </a:p>
          <a:p>
            <a:pPr marL="0" indent="0" algn="l">
              <a:buNone/>
            </a:pPr>
            <a:r>
              <a:rPr lang="en-US" sz="2400" b="1" i="0" u="none" strike="noStrike" baseline="0" dirty="0">
                <a:latin typeface="Arial" panose="020B0604020202020204" pitchFamily="34" charset="0"/>
              </a:rPr>
              <a:t> </a:t>
            </a:r>
            <a:r>
              <a:rPr lang="en-US" sz="2400" b="0" i="0" u="none" strike="noStrike" baseline="0" dirty="0">
                <a:latin typeface="Arial" panose="020B0604020202020204" pitchFamily="34" charset="0"/>
              </a:rPr>
              <a:t>Fungicides are pesticides that prevent, kill, mitigate, or inhibit the growth of fungi on plants.</a:t>
            </a:r>
            <a:endParaRPr lang="en-US" sz="2400" b="0" i="0" u="none" strike="noStrike" baseline="0" dirty="0">
              <a:latin typeface="Arial" panose="020B0604020202020204" pitchFamily="34" charset="0"/>
            </a:endParaRPr>
          </a:p>
          <a:p>
            <a:pPr marL="0" indent="0" algn="l">
              <a:buNone/>
            </a:pPr>
            <a:r>
              <a:rPr lang="en-IN" sz="2400" b="0" i="0" u="none" strike="noStrike" baseline="0" dirty="0">
                <a:latin typeface="Arial" panose="020B0604020202020204" pitchFamily="34" charset="0"/>
              </a:rPr>
              <a:t>Ex- Bleaching powder, CuSO4 solution, aluminium phosphide, Copper oxychloride, Carbendazim, Carboxin, Mancozeb, etc.</a:t>
            </a:r>
            <a:endParaRPr lang="en-IN" sz="2400" b="0" i="0" u="none" strike="noStrike" baseline="0" dirty="0">
              <a:latin typeface="Arial" panose="020B0604020202020204" pitchFamily="34" charset="0"/>
            </a:endParaRPr>
          </a:p>
          <a:p>
            <a:pPr marL="0" indent="0" algn="l">
              <a:buNone/>
            </a:pPr>
            <a:r>
              <a:rPr lang="en-US" sz="2400" b="1" i="0" u="none" strike="noStrike" baseline="0" dirty="0">
                <a:solidFill>
                  <a:schemeClr val="accent1"/>
                </a:solidFill>
                <a:latin typeface="Arial" panose="020B0604020202020204" pitchFamily="34" charset="0"/>
              </a:rPr>
              <a:t>Uses</a:t>
            </a:r>
            <a:r>
              <a:rPr lang="en-US" sz="2400" b="1" i="0" u="none" strike="noStrike" baseline="0" dirty="0">
                <a:latin typeface="Arial" panose="020B0604020202020204" pitchFamily="34" charset="0"/>
              </a:rPr>
              <a:t>-</a:t>
            </a:r>
            <a:endParaRPr lang="en-US" sz="2400" b="1" i="0" u="none" strike="noStrike" baseline="0" dirty="0">
              <a:latin typeface="Arial" panose="020B0604020202020204" pitchFamily="34" charset="0"/>
            </a:endParaRPr>
          </a:p>
          <a:p>
            <a:pPr marL="0" indent="0" algn="l">
              <a:buNone/>
            </a:pPr>
            <a:r>
              <a:rPr lang="en-US" sz="2400" b="0" i="0" u="none" strike="noStrike" baseline="0" dirty="0">
                <a:latin typeface="Arial" panose="020B0604020202020204" pitchFamily="34" charset="0"/>
              </a:rPr>
              <a:t>These are used to control fungi that damage plants.</a:t>
            </a:r>
            <a:endParaRPr lang="en-IN"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93527"/>
          </a:xfrm>
        </p:spPr>
        <p:txBody>
          <a:bodyPr/>
          <a:lstStyle/>
          <a:p>
            <a:pPr algn="ctr"/>
            <a:r>
              <a:rPr lang="en-IN" sz="3600" b="1" i="0" u="none" strike="noStrike" baseline="0" dirty="0">
                <a:solidFill>
                  <a:schemeClr val="accent1"/>
                </a:solidFill>
                <a:latin typeface="Arial" panose="020B0604020202020204" pitchFamily="34" charset="0"/>
              </a:rPr>
              <a:t>Bio-fertilizers</a:t>
            </a:r>
            <a:endParaRPr lang="en-IN" sz="3600" b="1" dirty="0">
              <a:solidFill>
                <a:schemeClr val="accent1"/>
              </a:solidFill>
            </a:endParaRPr>
          </a:p>
        </p:txBody>
      </p:sp>
      <p:sp>
        <p:nvSpPr>
          <p:cNvPr id="3" name="Content Placeholder 2"/>
          <p:cNvSpPr>
            <a:spLocks noGrp="1"/>
          </p:cNvSpPr>
          <p:nvPr>
            <p:ph idx="1"/>
          </p:nvPr>
        </p:nvSpPr>
        <p:spPr>
          <a:xfrm>
            <a:off x="774441" y="1203649"/>
            <a:ext cx="10114383" cy="5430415"/>
          </a:xfrm>
        </p:spPr>
        <p:txBody>
          <a:bodyPr>
            <a:normAutofit/>
          </a:bodyPr>
          <a:lstStyle/>
          <a:p>
            <a:r>
              <a:rPr lang="en-US" sz="1800" b="0" i="0" u="none" strike="noStrike" baseline="0" dirty="0">
                <a:latin typeface="Arial" panose="020B0604020202020204" pitchFamily="34" charset="0"/>
              </a:rPr>
              <a:t>Biofertilizers are the substance that contains living microorganism. Biofertilizers increase</a:t>
            </a:r>
            <a:endParaRPr lang="en-US" sz="1800" b="0" i="0" u="none" strike="noStrike" baseline="0" dirty="0">
              <a:latin typeface="Arial" panose="020B0604020202020204" pitchFamily="34" charset="0"/>
            </a:endParaRPr>
          </a:p>
          <a:p>
            <a:pPr marL="0" indent="0" algn="l">
              <a:buNone/>
            </a:pPr>
            <a:r>
              <a:rPr lang="en-US" sz="1800" b="0" i="0" u="none" strike="noStrike" baseline="0" dirty="0">
                <a:latin typeface="Arial" panose="020B0604020202020204" pitchFamily="34" charset="0"/>
              </a:rPr>
              <a:t>the nutrients of host plants when applied to their seeds, plant surface or soil by colonizing the rhizosphere of the plant. These are environment friendly substitute for harmful chemical fertilizers.</a:t>
            </a:r>
            <a:endParaRPr lang="en-US" sz="1800" b="0" i="0" u="none" strike="noStrike" baseline="0" dirty="0">
              <a:latin typeface="Arial" panose="020B0604020202020204" pitchFamily="34" charset="0"/>
            </a:endParaRPr>
          </a:p>
          <a:p>
            <a:r>
              <a:rPr lang="en-US" sz="1800" b="0" i="0" u="none" strike="noStrike" baseline="0" dirty="0">
                <a:latin typeface="Arial" panose="020B0604020202020204" pitchFamily="34" charset="0"/>
              </a:rPr>
              <a:t>The microorganism in Biofertilizers restore the soil’s natural nutrient cycle and build soil organic matter.</a:t>
            </a:r>
            <a:endParaRPr lang="en-US" sz="1800" b="0" i="0" u="none" strike="noStrike" baseline="0" dirty="0">
              <a:latin typeface="Arial" panose="020B0604020202020204" pitchFamily="34" charset="0"/>
            </a:endParaRPr>
          </a:p>
          <a:p>
            <a:r>
              <a:rPr lang="en-US" sz="1800" b="0" i="0" u="none" strike="noStrike" baseline="0" dirty="0">
                <a:latin typeface="Arial" panose="020B0604020202020204" pitchFamily="34" charset="0"/>
              </a:rPr>
              <a:t>These are extremely advantageous in enriching soil fertility &amp; fulfilling plant nutrient requirements.</a:t>
            </a:r>
            <a:endParaRPr lang="en-US" sz="1800" b="0" i="0" u="none" strike="noStrike" baseline="0" dirty="0">
              <a:latin typeface="Arial" panose="020B0604020202020204" pitchFamily="34" charset="0"/>
            </a:endParaRPr>
          </a:p>
          <a:p>
            <a:pPr marL="0" indent="0" algn="l">
              <a:buNone/>
            </a:pPr>
            <a:r>
              <a:rPr lang="en-IN" sz="1800" b="0" i="0" u="none" strike="noStrike" baseline="0" dirty="0">
                <a:latin typeface="Arial" panose="020B0604020202020204" pitchFamily="34" charset="0"/>
              </a:rPr>
              <a:t>Ex-Rhizobium, Azotobacter, </a:t>
            </a:r>
            <a:r>
              <a:rPr lang="en-IN" sz="1800" b="0" i="0" u="none" strike="noStrike" baseline="0" dirty="0" err="1">
                <a:latin typeface="Arial" panose="020B0604020202020204" pitchFamily="34" charset="0"/>
              </a:rPr>
              <a:t>Azospirillum</a:t>
            </a:r>
            <a:r>
              <a:rPr lang="en-IN" sz="1800" b="0" i="0" u="none" strike="noStrike" baseline="0" dirty="0">
                <a:latin typeface="Arial" panose="020B0604020202020204" pitchFamily="34" charset="0"/>
              </a:rPr>
              <a:t>, Blue green algae etc.</a:t>
            </a:r>
            <a:endParaRPr lang="en-IN" sz="1800" b="0" i="0" u="none" strike="noStrike" baseline="0" dirty="0">
              <a:latin typeface="Arial" panose="020B0604020202020204" pitchFamily="34" charset="0"/>
            </a:endParaRPr>
          </a:p>
          <a:p>
            <a:pPr marL="0" indent="0" algn="l">
              <a:buNone/>
            </a:pPr>
            <a:r>
              <a:rPr lang="en-IN" sz="1800" b="1" i="0" u="none" strike="noStrike" baseline="0" dirty="0">
                <a:solidFill>
                  <a:schemeClr val="accent1"/>
                </a:solidFill>
                <a:latin typeface="Arial" panose="020B0604020202020204" pitchFamily="34" charset="0"/>
              </a:rPr>
              <a:t>Uses:</a:t>
            </a:r>
            <a:endParaRPr lang="en-IN" sz="1800" b="0" i="0" u="none" strike="noStrike" baseline="0" dirty="0">
              <a:latin typeface="Arial" panose="020B0604020202020204" pitchFamily="34" charset="0"/>
            </a:endParaRPr>
          </a:p>
          <a:p>
            <a:pPr marL="0" indent="0" algn="l">
              <a:buNone/>
            </a:pPr>
            <a:r>
              <a:rPr lang="en-US" sz="1800" b="0" i="0" u="none" strike="noStrike" baseline="0" dirty="0" err="1">
                <a:latin typeface="Arial" panose="020B0604020202020204" pitchFamily="34" charset="0"/>
              </a:rPr>
              <a:t>i</a:t>
            </a:r>
            <a:r>
              <a:rPr lang="en-US" sz="1800" b="0" i="0" u="none" strike="noStrike" baseline="0" dirty="0">
                <a:latin typeface="Arial" panose="020B0604020202020204" pitchFamily="34" charset="0"/>
              </a:rPr>
              <a:t>. Rhizobium inoculant is used for leguminous crops.</a:t>
            </a:r>
            <a:endParaRPr lang="en-US" sz="1800" b="0" i="0" u="none" strike="noStrike" baseline="0" dirty="0">
              <a:latin typeface="Arial" panose="020B0604020202020204" pitchFamily="34" charset="0"/>
            </a:endParaRPr>
          </a:p>
          <a:p>
            <a:pPr marL="0" indent="0" algn="l">
              <a:buNone/>
            </a:pPr>
            <a:r>
              <a:rPr lang="en-US" sz="1800" b="0" i="0" u="none" strike="noStrike" baseline="0" dirty="0">
                <a:latin typeface="Arial" panose="020B0604020202020204" pitchFamily="34" charset="0"/>
              </a:rPr>
              <a:t>ii. Azotobacter can be used with crops like wheat, maize. mustard etc.</a:t>
            </a:r>
            <a:endParaRPr lang="en-US" sz="1800" b="0" i="0" u="none" strike="noStrike" baseline="0" dirty="0">
              <a:latin typeface="Arial" panose="020B0604020202020204" pitchFamily="34" charset="0"/>
            </a:endParaRPr>
          </a:p>
          <a:p>
            <a:pPr marL="0" indent="0" algn="l">
              <a:buNone/>
            </a:pPr>
            <a:r>
              <a:rPr lang="en-US" sz="1800" b="0" i="0" u="none" strike="noStrike" baseline="0" dirty="0">
                <a:latin typeface="Arial" panose="020B0604020202020204" pitchFamily="34" charset="0"/>
              </a:rPr>
              <a:t>iii. Blue green algae is used for paddy crops.</a:t>
            </a:r>
            <a:endParaRPr lang="en-US" sz="1800" b="0" i="0" u="none" strike="noStrike" baseline="0" dirty="0">
              <a:latin typeface="Arial" panose="020B0604020202020204" pitchFamily="34" charset="0"/>
            </a:endParaRPr>
          </a:p>
          <a:p>
            <a:pPr marL="0" indent="0" algn="l">
              <a:buNone/>
            </a:pPr>
            <a:r>
              <a:rPr lang="en-IN" sz="1800" b="0" i="0" u="none" strike="noStrike" baseline="0" dirty="0">
                <a:latin typeface="Arial" panose="020B0604020202020204" pitchFamily="34" charset="0"/>
              </a:rPr>
              <a:t>iv. </a:t>
            </a:r>
            <a:r>
              <a:rPr lang="en-IN" sz="1800" b="0" i="0" u="none" strike="noStrike" baseline="0" dirty="0" err="1">
                <a:latin typeface="Arial" panose="020B0604020202020204" pitchFamily="34" charset="0"/>
              </a:rPr>
              <a:t>Azospirillum</a:t>
            </a:r>
            <a:r>
              <a:rPr lang="en-IN" sz="1800" b="0" i="0" u="none" strike="noStrike" baseline="0" dirty="0">
                <a:latin typeface="Arial" panose="020B0604020202020204" pitchFamily="34" charset="0"/>
              </a:rPr>
              <a:t> is used for maize, sugarcane, millets etc.</a:t>
            </a: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119672"/>
            <a:ext cx="8825658" cy="2052735"/>
          </a:xfrm>
        </p:spPr>
        <p:txBody>
          <a:bodyPr/>
          <a:lstStyle/>
          <a:p>
            <a:pPr algn="ctr"/>
            <a:r>
              <a:rPr lang="en-US" sz="4400" b="1" dirty="0"/>
              <a:t>Apparatus used in  chemistry       laboratory</a:t>
            </a:r>
            <a:br>
              <a:rPr lang="en-US" sz="4400" dirty="0"/>
            </a:br>
            <a:endParaRPr lang="en-IN" sz="4400" dirty="0"/>
          </a:p>
        </p:txBody>
      </p:sp>
      <p:sp>
        <p:nvSpPr>
          <p:cNvPr id="3" name="Subtitle 2"/>
          <p:cNvSpPr>
            <a:spLocks noGrp="1"/>
          </p:cNvSpPr>
          <p:nvPr>
            <p:ph type="subTitle" idx="1"/>
          </p:nvPr>
        </p:nvSpPr>
        <p:spPr>
          <a:xfrm>
            <a:off x="1782147" y="3172408"/>
            <a:ext cx="7688424" cy="1903446"/>
          </a:xfrm>
        </p:spPr>
        <p:txBody>
          <a:bodyPr>
            <a:normAutofit/>
          </a:bodyPr>
          <a:lstStyle/>
          <a:p>
            <a:r>
              <a:rPr lang="en-US" sz="2000" dirty="0"/>
              <a:t>              subject:  </a:t>
            </a:r>
            <a:r>
              <a:rPr lang="en-US" sz="2000" dirty="0" err="1"/>
              <a:t>engg</a:t>
            </a:r>
            <a:r>
              <a:rPr lang="en-US" sz="2000" dirty="0"/>
              <a:t>. chemistry practical</a:t>
            </a:r>
            <a:endParaRPr lang="en-US" sz="2000" dirty="0"/>
          </a:p>
          <a:p>
            <a:pPr algn="ctr"/>
            <a:r>
              <a:rPr lang="en-US" sz="2000" dirty="0"/>
              <a:t>    </a:t>
            </a:r>
            <a:r>
              <a:rPr lang="en-US" sz="3200" dirty="0"/>
              <a:t> </a:t>
            </a:r>
            <a:r>
              <a:rPr lang="en-US" sz="1700" dirty="0"/>
              <a:t>prepared by: Sushreeta </a:t>
            </a:r>
            <a:r>
              <a:rPr lang="en-US" sz="1700" dirty="0" err="1"/>
              <a:t>behera</a:t>
            </a:r>
            <a:endParaRPr lang="en-US" sz="1700" dirty="0"/>
          </a:p>
          <a:p>
            <a:r>
              <a:rPr lang="en-US" sz="1700" dirty="0"/>
              <a:t>                                                               lecturer in chemistry</a:t>
            </a:r>
            <a:endParaRPr lang="en-US" sz="1700" dirty="0"/>
          </a:p>
          <a:p>
            <a:r>
              <a:rPr lang="en-US" sz="1700" dirty="0"/>
              <a:t>                                                               Govt. Polytechnic ,</a:t>
            </a:r>
            <a:r>
              <a:rPr lang="en-US" sz="1700" dirty="0" err="1"/>
              <a:t>bargarh</a:t>
            </a:r>
            <a:endParaRPr lang="en-US" sz="1700" dirty="0"/>
          </a:p>
          <a:p>
            <a:endParaRPr lang="en-IN" sz="17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st Tube• common piece of glassware consisting  of a ﬁnger-like length of glass or clear  plastic tubing, open at the to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8870302" cy="66527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LUBRICANTS</a:t>
            </a:r>
            <a:endParaRPr lang="en-IN" dirty="0"/>
          </a:p>
        </p:txBody>
      </p:sp>
      <p:sp>
        <p:nvSpPr>
          <p:cNvPr id="3" name="Content Placeholder 2"/>
          <p:cNvSpPr>
            <a:spLocks noGrp="1"/>
          </p:cNvSpPr>
          <p:nvPr>
            <p:ph idx="1"/>
          </p:nvPr>
        </p:nvSpPr>
        <p:spPr/>
        <p:txBody>
          <a:bodyPr/>
          <a:lstStyle/>
          <a:p>
            <a:r>
              <a:rPr lang="en-US" dirty="0"/>
              <a:t> It reduces wear and tear of the surfaces by avoiding direct metal to metal contact between the rubbing surfaces, i.e. by introducing lubricants between the two surfaces</a:t>
            </a:r>
            <a:endParaRPr lang="en-US" dirty="0"/>
          </a:p>
          <a:p>
            <a:r>
              <a:rPr lang="en-US" dirty="0"/>
              <a:t> It reduces expansion of metal due to frictional heat and destruction of material</a:t>
            </a:r>
            <a:endParaRPr lang="en-US" dirty="0"/>
          </a:p>
          <a:p>
            <a:r>
              <a:rPr lang="en-US" dirty="0"/>
              <a:t> It acts as coolant of metal due to heat transfer media </a:t>
            </a:r>
            <a:endParaRPr lang="en-US" dirty="0"/>
          </a:p>
          <a:p>
            <a:r>
              <a:rPr lang="en-US" dirty="0"/>
              <a:t> It avoids unsmooth relative motion</a:t>
            </a:r>
            <a:endParaRPr lang="en-US" dirty="0"/>
          </a:p>
          <a:p>
            <a:r>
              <a:rPr lang="en-US" dirty="0"/>
              <a:t>  It reduces maintenance cost </a:t>
            </a:r>
            <a:endParaRPr lang="en-US" dirty="0"/>
          </a:p>
          <a:p>
            <a:r>
              <a:rPr lang="en-US" dirty="0"/>
              <a:t> It also reduces power loss in internal combustion engines</a:t>
            </a:r>
            <a:endParaRPr lang="en-US" dirty="0"/>
          </a:p>
          <a:p>
            <a:r>
              <a:rPr lang="en-US" dirty="0"/>
              <a:t>It act as a seal and minimizes the leakage of gases</a:t>
            </a:r>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aker • simple container for stirring,   mixing and heating liquids • generally cylindrical in shape,   with a ﬂat bott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3999" y="-1"/>
            <a:ext cx="8357119" cy="62678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rlenmeyer Flask      • ﬂat, conical body, and a        cylindrical neck      • allows contents to be swirled        or s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82621" y="597159"/>
            <a:ext cx="8347788" cy="6260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olumetric Flask     • ﬂat bottomed bulb with a long       neck, usually ﬁtted with a stopper     • the neck has a single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aduated Cylinder      • used to accurately measure        the volume of an object      • more accurate and precise for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unnel used to channel liquid or ﬁne- grained substances into containers with a small opening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Woulf bottle</a:t>
            </a:r>
            <a:endParaRPr lang="en-IN" dirty="0"/>
          </a:p>
        </p:txBody>
      </p:sp>
      <p:pic>
        <p:nvPicPr>
          <p:cNvPr id="8194" name="Picture 2" descr="Round Glass Woulff Bottle, For Chemical Laboratory, Capacity: 60 Ml - 500  Ml, Rs 70 /piece | ID: 12613617912"/>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500985" y="2538185"/>
            <a:ext cx="3819087" cy="34163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33255" y="2958003"/>
            <a:ext cx="5822303" cy="1815882"/>
          </a:xfrm>
          <a:prstGeom prst="rect">
            <a:avLst/>
          </a:prstGeom>
          <a:noFill/>
        </p:spPr>
        <p:txBody>
          <a:bodyPr wrap="square">
            <a:spAutoFit/>
          </a:bodyPr>
          <a:lstStyle/>
          <a:p>
            <a:r>
              <a:rPr lang="en-US" sz="2800" b="0" i="0" dirty="0">
                <a:solidFill>
                  <a:srgbClr val="202124"/>
                </a:solidFill>
                <a:effectLst/>
                <a:latin typeface="Arial" panose="020B0604020202020204" pitchFamily="34" charset="0"/>
              </a:rPr>
              <a:t>A Woulf bottle is used </a:t>
            </a:r>
            <a:r>
              <a:rPr lang="en-US" sz="2800" b="1" i="0" dirty="0">
                <a:solidFill>
                  <a:srgbClr val="202124"/>
                </a:solidFill>
                <a:effectLst/>
                <a:latin typeface="Arial" panose="020B0604020202020204" pitchFamily="34" charset="0"/>
              </a:rPr>
              <a:t>during chemical analysis to pass gases through a liquid</a:t>
            </a:r>
            <a:r>
              <a:rPr lang="en-US" sz="2800" b="0" i="0" dirty="0">
                <a:solidFill>
                  <a:srgbClr val="202124"/>
                </a:solidFill>
                <a:effectLst/>
                <a:latin typeface="Arial" panose="020B0604020202020204" pitchFamily="34" charset="0"/>
              </a:rPr>
              <a:t> and is named after Peter Woulfe.</a:t>
            </a:r>
            <a:endParaRPr lang="en-IN"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Thistle funnel</a:t>
            </a:r>
            <a:endParaRPr lang="en-IN" dirty="0"/>
          </a:p>
        </p:txBody>
      </p:sp>
      <p:pic>
        <p:nvPicPr>
          <p:cNvPr id="9218" name="Picture 2" descr="Heavy-Wall Glass Conical Thistle Funnel, For Chemical Laboratory, Rs 16  /piece(s) | ID: 11364676048"/>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846219" y="2762120"/>
            <a:ext cx="3416300" cy="3416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11958" y="2819505"/>
            <a:ext cx="5122507" cy="2308324"/>
          </a:xfrm>
          <a:prstGeom prst="rect">
            <a:avLst/>
          </a:prstGeom>
          <a:noFill/>
        </p:spPr>
        <p:txBody>
          <a:bodyPr wrap="square">
            <a:spAutoFit/>
          </a:bodyPr>
          <a:lstStyle/>
          <a:p>
            <a:r>
              <a:rPr lang="en-US" sz="2400" b="0" i="0" dirty="0">
                <a:solidFill>
                  <a:srgbClr val="202124"/>
                </a:solidFill>
                <a:effectLst/>
                <a:latin typeface="Arial" panose="020B0604020202020204" pitchFamily="34" charset="0"/>
              </a:rPr>
              <a:t>A thistle tube is a piece of laboratory glassware consisting of a shaft of tube, with a reservoir and funnel-like section at the top. Thistle funnels are used to </a:t>
            </a:r>
            <a:r>
              <a:rPr lang="en-US" sz="2400" i="0" dirty="0">
                <a:solidFill>
                  <a:srgbClr val="202124"/>
                </a:solidFill>
                <a:effectLst/>
                <a:latin typeface="Arial" panose="020B0604020202020204" pitchFamily="34" charset="0"/>
              </a:rPr>
              <a:t>add small volumes of liquids to an exact position</a:t>
            </a:r>
            <a:r>
              <a:rPr lang="en-US" sz="2400" b="0" i="0" dirty="0">
                <a:solidFill>
                  <a:srgbClr val="202124"/>
                </a:solidFill>
                <a:effectLst/>
                <a:latin typeface="Arial" panose="020B0604020202020204" pitchFamily="34" charset="0"/>
              </a:rPr>
              <a:t>.</a:t>
            </a:r>
            <a:endParaRPr lang="en-IN"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lass Stirring Rod      • a piece of lab equipment used to          mix chemicals and liquids for          laboratory pur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Reagent bottle</a:t>
            </a:r>
            <a:endParaRPr lang="en-IN" dirty="0"/>
          </a:p>
        </p:txBody>
      </p:sp>
      <p:pic>
        <p:nvPicPr>
          <p:cNvPr id="11266" name="Picture 2" descr="Round Glass Reagent Bottle, For Chemical Laboratory, Capacity: 60 Ml - 1000  Ml, Rs 62 /250ml | ID: 12616841655"/>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23704" y="2468032"/>
            <a:ext cx="3416300" cy="3416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43300" y="3316946"/>
            <a:ext cx="6981630" cy="1938992"/>
          </a:xfrm>
          <a:prstGeom prst="rect">
            <a:avLst/>
          </a:prstGeom>
          <a:noFill/>
        </p:spPr>
        <p:txBody>
          <a:bodyPr wrap="square">
            <a:spAutoFit/>
          </a:bodyPr>
          <a:lstStyle/>
          <a:p>
            <a:r>
              <a:rPr lang="en-US" sz="2000" b="0" i="0" dirty="0">
                <a:solidFill>
                  <a:srgbClr val="202124"/>
                </a:solidFill>
                <a:effectLst/>
                <a:latin typeface="Arial" panose="020B0604020202020204" pitchFamily="34" charset="0"/>
              </a:rPr>
              <a:t>Reagent bottles, also known  graduated bottles, are </a:t>
            </a:r>
            <a:r>
              <a:rPr lang="en-US" sz="2000" b="1" i="0" dirty="0">
                <a:solidFill>
                  <a:srgbClr val="202124"/>
                </a:solidFill>
                <a:effectLst/>
                <a:latin typeface="Arial" panose="020B0604020202020204" pitchFamily="34" charset="0"/>
              </a:rPr>
              <a:t>containers made of glass, plastic, borosilicate or related substances</a:t>
            </a:r>
            <a:r>
              <a:rPr lang="en-US" sz="2000" b="0" i="0" dirty="0">
                <a:solidFill>
                  <a:srgbClr val="202124"/>
                </a:solidFill>
                <a:effectLst/>
                <a:latin typeface="Arial" panose="020B0604020202020204" pitchFamily="34" charset="0"/>
              </a:rPr>
              <a:t>, and topped by special caps or stoppers. They are intended to contain chemicals in liquid or powder form for laboratories and stored in cabinets or on shelves</a:t>
            </a:r>
            <a:endParaRPr lang="en-IN"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ab Spatula at Rs 335/pack | Industrial Area | Ambala| ID: 1588651486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54954" y="2808514"/>
            <a:ext cx="3948891" cy="35269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SPATULA</a:t>
            </a:r>
            <a:endParaRPr lang="en-IN" dirty="0"/>
          </a:p>
        </p:txBody>
      </p:sp>
      <p:sp>
        <p:nvSpPr>
          <p:cNvPr id="7" name="TextBox 6"/>
          <p:cNvSpPr txBox="1"/>
          <p:nvPr/>
        </p:nvSpPr>
        <p:spPr>
          <a:xfrm>
            <a:off x="5859624" y="3125753"/>
            <a:ext cx="5728996" cy="2308324"/>
          </a:xfrm>
          <a:prstGeom prst="rect">
            <a:avLst/>
          </a:prstGeom>
          <a:noFill/>
        </p:spPr>
        <p:txBody>
          <a:bodyPr wrap="square">
            <a:spAutoFit/>
          </a:bodyPr>
          <a:lstStyle/>
          <a:p>
            <a:r>
              <a:rPr lang="en-US" sz="2400" b="0" i="0" dirty="0">
                <a:solidFill>
                  <a:srgbClr val="202124"/>
                </a:solidFill>
                <a:effectLst/>
                <a:latin typeface="Arial" panose="020B0604020202020204" pitchFamily="34" charset="0"/>
              </a:rPr>
              <a:t>Laboratory spatulas are </a:t>
            </a:r>
            <a:r>
              <a:rPr lang="en-US" sz="2400" i="0" dirty="0">
                <a:solidFill>
                  <a:srgbClr val="202124"/>
                </a:solidFill>
                <a:effectLst/>
                <a:latin typeface="Arial" panose="020B0604020202020204" pitchFamily="34" charset="0"/>
              </a:rPr>
              <a:t>used </a:t>
            </a:r>
            <a:r>
              <a:rPr lang="en-US" sz="2400" b="0" i="0" dirty="0">
                <a:solidFill>
                  <a:srgbClr val="202124"/>
                </a:solidFill>
                <a:effectLst/>
                <a:latin typeface="Arial" panose="020B0604020202020204" pitchFamily="34" charset="0"/>
              </a:rPr>
              <a:t>to transferring materials and samples from one place to another. Reusable spatulas are typically made of stainless steel, which is resistant to heat and cold, acids, bases, solvents, and other chemicals</a:t>
            </a:r>
            <a:r>
              <a:rPr lang="en-US" b="0" i="0" dirty="0">
                <a:solidFill>
                  <a:srgbClr val="202124"/>
                </a:solidFill>
                <a:effectLst/>
                <a:latin typeface="Arial" panose="020B0604020202020204" pitchFamily="34" charset="0"/>
              </a:rPr>
              <a:t>.</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Classification of lubricants</a:t>
            </a:r>
            <a:endParaRPr lang="en-IN" dirty="0"/>
          </a:p>
        </p:txBody>
      </p:sp>
      <p:pic>
        <p:nvPicPr>
          <p:cNvPr id="2050" name="Picture 2" descr="Lubricants"/>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143000" y="1854895"/>
            <a:ext cx="7889033" cy="43935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est Tube Holder       a gripping device used to carry       a test tube after it has been       subjected to heat and/or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21494" y="149290"/>
            <a:ext cx="7794171" cy="610222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DEWS Test Tube Holder for Lab Use (Set of 12 Pieces) : Amazon.in:  Industrial &amp;amp; Scientif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56" y="1047750"/>
            <a:ext cx="4067175"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rucible Tongs       tongs used to carry a crucible       after it has been subjected to       heat and/or cold temperatures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46718" y="-111967"/>
            <a:ext cx="8637037" cy="6477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ortar &amp; Pestle       • a tool used to crush, grind,         and mix solid substances       • the pestle is a heavy bat-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8553061" cy="64147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vaporating Dish       a porcelain or ceramic dish used       to used to evaporate excess       water (or other solvents)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Watch Glass      a circular, slightly curved piece      of glass used in chemistry as a      surface to evaporate a liqui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8525069" cy="63938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est Tube Rackused to hold/support test tubes containing chemicalswaiting for further operations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est Tube Brush    a device used to clean the    inside of a test tube (or other    long-necked glassware)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 bottle</a:t>
            </a:r>
            <a:endParaRPr lang="en-IN" dirty="0"/>
          </a:p>
        </p:txBody>
      </p:sp>
      <p:pic>
        <p:nvPicPr>
          <p:cNvPr id="20482" name="Picture 2" descr="VMC Polyethylene Plastic Wash Bottle 500ML(Pack Of 2) : Amazon.in:  Industrial &amp;amp; Scientifi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8284" y="2316714"/>
            <a:ext cx="4186723" cy="41867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17436" y="3293706"/>
            <a:ext cx="4928895" cy="1938992"/>
          </a:xfrm>
          <a:prstGeom prst="rect">
            <a:avLst/>
          </a:prstGeom>
          <a:noFill/>
        </p:spPr>
        <p:txBody>
          <a:bodyPr wrap="square">
            <a:spAutoFit/>
          </a:bodyPr>
          <a:lstStyle/>
          <a:p>
            <a:r>
              <a:rPr lang="en-US" sz="2400" b="0" i="0" dirty="0">
                <a:solidFill>
                  <a:srgbClr val="4D5156"/>
                </a:solidFill>
                <a:effectLst/>
                <a:latin typeface="Arial" panose="020B0604020202020204" pitchFamily="34" charset="0"/>
              </a:rPr>
              <a:t>A </a:t>
            </a:r>
            <a:r>
              <a:rPr lang="en-US" sz="2400" b="1" i="0" dirty="0">
                <a:solidFill>
                  <a:srgbClr val="5F6368"/>
                </a:solidFill>
                <a:effectLst/>
                <a:latin typeface="Arial" panose="020B0604020202020204" pitchFamily="34" charset="0"/>
              </a:rPr>
              <a:t>wash bottle</a:t>
            </a:r>
            <a:r>
              <a:rPr lang="en-US" sz="2400" b="0" i="0" dirty="0">
                <a:solidFill>
                  <a:srgbClr val="4D5156"/>
                </a:solidFill>
                <a:effectLst/>
                <a:latin typeface="Arial" panose="020B0604020202020204" pitchFamily="34" charset="0"/>
              </a:rPr>
              <a:t> is a squeeze bottle with a nozzle, used to rinse various pieces of laboratory glassware, such as test tubes and round bottom flasks</a:t>
            </a:r>
            <a:r>
              <a:rPr lang="en-US" b="0" i="0" dirty="0">
                <a:solidFill>
                  <a:srgbClr val="4D5156"/>
                </a:solidFill>
                <a:effectLst/>
                <a:latin typeface="Arial" panose="020B0604020202020204" pitchFamily="34" charset="0"/>
              </a:rPr>
              <a:t>.</a:t>
            </a:r>
            <a:endParaRPr lang="en-IN"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Medicine Dropper    • usually glass tubes tapered to a        narrow point, and ﬁtted with a        rubber bulb at the to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695130"/>
            <a:ext cx="8217159" cy="61628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Tripod stand</a:t>
            </a:r>
            <a:endParaRPr lang="en-IN" dirty="0"/>
          </a:p>
        </p:txBody>
      </p:sp>
      <p:pic>
        <p:nvPicPr>
          <p:cNvPr id="22532" name="Picture 4" descr="Tripod Stand, ट्रायपॉड स्टैंड in Sadar Bazaar, Delhi , Shiv Scientific  Supplies | ID: 1929115003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6317" y="2095500"/>
            <a:ext cx="4430875" cy="44308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34678" y="3331029"/>
            <a:ext cx="6120880" cy="1938992"/>
          </a:xfrm>
          <a:prstGeom prst="rect">
            <a:avLst/>
          </a:prstGeom>
          <a:noFill/>
        </p:spPr>
        <p:txBody>
          <a:bodyPr wrap="square">
            <a:spAutoFit/>
          </a:bodyPr>
          <a:lstStyle/>
          <a:p>
            <a:r>
              <a:rPr lang="en-US" sz="2000" b="0" i="0" dirty="0">
                <a:solidFill>
                  <a:srgbClr val="4D5156"/>
                </a:solidFill>
                <a:effectLst/>
                <a:latin typeface="Arial" panose="020B0604020202020204" pitchFamily="34" charset="0"/>
              </a:rPr>
              <a:t>A laboratory tripod is a three-legged platform used to support flasks and beakers. Tripods are usually made of stainless steel or </a:t>
            </a:r>
            <a:r>
              <a:rPr lang="en-US" sz="2000" b="0" i="0" dirty="0" err="1">
                <a:solidFill>
                  <a:srgbClr val="4D5156"/>
                </a:solidFill>
                <a:effectLst/>
                <a:latin typeface="Arial" panose="020B0604020202020204" pitchFamily="34" charset="0"/>
              </a:rPr>
              <a:t>aluminium</a:t>
            </a:r>
            <a:r>
              <a:rPr lang="en-US" sz="2000" b="0" i="0" dirty="0">
                <a:solidFill>
                  <a:srgbClr val="4D5156"/>
                </a:solidFill>
                <a:effectLst/>
                <a:latin typeface="Arial" panose="020B0604020202020204" pitchFamily="34" charset="0"/>
              </a:rPr>
              <a:t> and lightly built for portability within the lab. Often a wire gauze is placed on top of the tripod to provide a flat base for glassware.</a:t>
            </a:r>
            <a:endParaRPr lang="en-IN"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4563"/>
            <a:ext cx="9875520" cy="1073021"/>
          </a:xfrm>
        </p:spPr>
        <p:txBody>
          <a:bodyPr/>
          <a:lstStyle/>
          <a:p>
            <a:r>
              <a:rPr lang="en-US" dirty="0"/>
              <a:t>Liquid lubricants or lubricating oils</a:t>
            </a:r>
            <a:endParaRPr lang="en-IN" dirty="0"/>
          </a:p>
        </p:txBody>
      </p:sp>
      <p:sp>
        <p:nvSpPr>
          <p:cNvPr id="3" name="Content Placeholder 2"/>
          <p:cNvSpPr>
            <a:spLocks noGrp="1"/>
          </p:cNvSpPr>
          <p:nvPr>
            <p:ph idx="1"/>
          </p:nvPr>
        </p:nvSpPr>
        <p:spPr>
          <a:xfrm>
            <a:off x="1143000" y="1632857"/>
            <a:ext cx="9872871" cy="4463143"/>
          </a:xfrm>
        </p:spPr>
        <p:txBody>
          <a:bodyPr>
            <a:normAutofit/>
          </a:bodyPr>
          <a:lstStyle/>
          <a:p>
            <a:pPr marL="45720" indent="0">
              <a:buNone/>
            </a:pPr>
            <a:r>
              <a:rPr lang="en-US" sz="2800" dirty="0"/>
              <a:t> </a:t>
            </a:r>
            <a:endParaRPr lang="en-US" sz="2800" dirty="0"/>
          </a:p>
          <a:p>
            <a:r>
              <a:rPr lang="en-US" sz="2800" dirty="0"/>
              <a:t>  Animal and Vegetables oils:</a:t>
            </a:r>
            <a:r>
              <a:rPr lang="en-IN" sz="2800" dirty="0"/>
              <a:t> tallow oil, whale oil, castor oil, palm oil (commonly used for boundary lubrication)</a:t>
            </a:r>
            <a:endParaRPr lang="en-US" sz="2800" dirty="0"/>
          </a:p>
          <a:p>
            <a:r>
              <a:rPr lang="en-US" sz="2800" dirty="0"/>
              <a:t>  Mineral or Petroleum oils :</a:t>
            </a:r>
            <a:r>
              <a:rPr lang="en-IN" sz="2800" dirty="0"/>
              <a:t> petroleum fractions</a:t>
            </a:r>
            <a:endParaRPr lang="en-US" sz="2800" dirty="0"/>
          </a:p>
          <a:p>
            <a:r>
              <a:rPr lang="en-US" sz="2800" dirty="0"/>
              <a:t> Blended oils: The addition of higher molecular weight compounds like oleic acid,  stearic acid, </a:t>
            </a:r>
            <a:r>
              <a:rPr lang="en-US" sz="2800" dirty="0" err="1"/>
              <a:t>palmetic</a:t>
            </a:r>
            <a:r>
              <a:rPr lang="en-US" sz="2800" dirty="0"/>
              <a:t> acid, </a:t>
            </a:r>
            <a:r>
              <a:rPr lang="en-US" sz="2800" dirty="0" err="1"/>
              <a:t>etc</a:t>
            </a:r>
            <a:r>
              <a:rPr lang="en-US" sz="2800" dirty="0"/>
              <a:t> or vegetables oil like coconut oil, castor oil</a:t>
            </a:r>
            <a:endParaRPr lang="en-IN"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 gauze</a:t>
            </a:r>
            <a:endParaRPr lang="en-IN" dirty="0"/>
          </a:p>
        </p:txBody>
      </p:sp>
      <p:pic>
        <p:nvPicPr>
          <p:cNvPr id="23554" name="Picture 2" descr="10PK Iron Wire Gauze Squares, 5x5&amp;quot; - 3&amp;quot; Ceramic Center - 100% Free of —  Eisco Lab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77938" y="2267338"/>
            <a:ext cx="4161809" cy="37788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38326" y="3032449"/>
            <a:ext cx="5075854" cy="2523768"/>
          </a:xfrm>
          <a:prstGeom prst="rect">
            <a:avLst/>
          </a:prstGeom>
          <a:noFill/>
        </p:spPr>
        <p:txBody>
          <a:bodyPr wrap="square">
            <a:spAutoFit/>
          </a:bodyPr>
          <a:lstStyle/>
          <a:p>
            <a:br>
              <a:rPr lang="en-US" dirty="0"/>
            </a:br>
            <a:r>
              <a:rPr lang="en-US" sz="2000" b="0" i="0" dirty="0">
                <a:solidFill>
                  <a:srgbClr val="202124"/>
                </a:solidFill>
                <a:effectLst/>
                <a:latin typeface="Arial" panose="020B0604020202020204" pitchFamily="34" charset="0"/>
              </a:rPr>
              <a:t>A wire gauze is a sheet of thin metal that has net-like patterns or a wire mesh. Wire gauze is placed on the support ring that is attached to the retort stand between </a:t>
            </a:r>
            <a:r>
              <a:rPr lang="en-US" sz="2000" i="0" dirty="0">
                <a:solidFill>
                  <a:srgbClr val="202124"/>
                </a:solidFill>
                <a:effectLst/>
                <a:latin typeface="Arial" panose="020B0604020202020204" pitchFamily="34" charset="0"/>
              </a:rPr>
              <a:t>the Bunsen burner and the glassware to support the beakers, flasks, or other glassware during heating</a:t>
            </a:r>
            <a:r>
              <a:rPr lang="en-US" sz="2000" b="0" i="0" dirty="0">
                <a:solidFill>
                  <a:srgbClr val="202124"/>
                </a:solidFill>
                <a:effectLst/>
                <a:latin typeface="Arial" panose="020B0604020202020204" pitchFamily="34" charset="0"/>
              </a:rPr>
              <a:t>.</a:t>
            </a:r>
            <a:endParaRPr lang="en-IN"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Retort Stand a piece of scientiﬁc equipment, to which clamps can be attached to hold test tubes and other equipment (such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611155"/>
            <a:ext cx="7974563" cy="59809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Clamp   a device (shaped like a   “C”)used to hold or secure   objects to a retort stand.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8832980" cy="66247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urette• a vertical cylindrical piece of laboratory  glassware with a volumetric graduation on  its full length and a pre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3616" y="615821"/>
            <a:ext cx="8123853" cy="60928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Pipette</a:t>
            </a:r>
            <a:endParaRPr lang="en-IN" dirty="0"/>
          </a:p>
        </p:txBody>
      </p:sp>
      <p:pic>
        <p:nvPicPr>
          <p:cNvPr id="27650" name="Picture 2" descr="VL Laboratory Pipettes, Rs 40 /piece V L Scientific Udyog | ID: 1866123327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6929" y="2407297"/>
            <a:ext cx="4216369" cy="40214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53338" y="3592286"/>
            <a:ext cx="5363029" cy="2062103"/>
          </a:xfrm>
          <a:prstGeom prst="rect">
            <a:avLst/>
          </a:prstGeom>
          <a:noFill/>
        </p:spPr>
        <p:txBody>
          <a:bodyPr wrap="square">
            <a:spAutoFit/>
          </a:bodyPr>
          <a:lstStyle/>
          <a:p>
            <a:r>
              <a:rPr lang="en-US" sz="3200" b="0" i="0" dirty="0">
                <a:solidFill>
                  <a:srgbClr val="202124"/>
                </a:solidFill>
                <a:effectLst/>
                <a:latin typeface="Arial" panose="020B0604020202020204" pitchFamily="34" charset="0"/>
              </a:rPr>
              <a:t>a narrow tube used in a laboratory for measuring or moving small amounts of liquids</a:t>
            </a:r>
            <a:endParaRPr lang="en-IN" sz="32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lter Paper  • a semi-permeable paper barrier      placed perpendicular to a liquid or      air ﬂow  •   used to separat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8637037" cy="6477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Characteristic of lubricating oils</a:t>
            </a:r>
            <a:endParaRPr lang="en-IN" dirty="0"/>
          </a:p>
        </p:txBody>
      </p:sp>
      <p:sp>
        <p:nvSpPr>
          <p:cNvPr id="11" name="Content Placeholder 10"/>
          <p:cNvSpPr>
            <a:spLocks noGrp="1"/>
          </p:cNvSpPr>
          <p:nvPr>
            <p:ph idx="1"/>
          </p:nvPr>
        </p:nvSpPr>
        <p:spPr/>
        <p:txBody>
          <a:bodyPr/>
          <a:lstStyle/>
          <a:p>
            <a:r>
              <a:rPr lang="en-US" dirty="0"/>
              <a:t> high boiling point</a:t>
            </a:r>
            <a:endParaRPr lang="en-US" dirty="0"/>
          </a:p>
          <a:p>
            <a:r>
              <a:rPr lang="en-US" dirty="0"/>
              <a:t>  low freezing point</a:t>
            </a:r>
            <a:endParaRPr lang="en-US" dirty="0"/>
          </a:p>
          <a:p>
            <a:r>
              <a:rPr lang="en-US" dirty="0"/>
              <a:t> adequate viscosity for proper functioning in service</a:t>
            </a:r>
            <a:endParaRPr lang="en-US" dirty="0"/>
          </a:p>
          <a:p>
            <a:r>
              <a:rPr lang="en-US" dirty="0"/>
              <a:t> high resistance to oxidation and heat</a:t>
            </a:r>
            <a:endParaRPr lang="en-US" dirty="0"/>
          </a:p>
          <a:p>
            <a:r>
              <a:rPr lang="en-US" dirty="0"/>
              <a:t>  non-corrosive properties </a:t>
            </a:r>
            <a:endParaRPr lang="en-US" dirty="0"/>
          </a:p>
          <a:p>
            <a:r>
              <a:rPr lang="en-US" dirty="0"/>
              <a:t>  stability to decomposition at the operating temperatures.</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9432" y="1008063"/>
            <a:ext cx="10019071" cy="5087937"/>
          </a:xfrm>
        </p:spPr>
        <p:txBody>
          <a:bodyPr/>
          <a:lstStyle/>
          <a:p>
            <a:pPr marL="45720" indent="0">
              <a:buNone/>
            </a:pPr>
            <a:r>
              <a:rPr lang="en-US" sz="3600" b="1" dirty="0">
                <a:solidFill>
                  <a:srgbClr val="C00000"/>
                </a:solidFill>
              </a:rPr>
              <a:t>The liquid lubricants are preferred</a:t>
            </a:r>
            <a:endParaRPr lang="en-US" sz="3600" dirty="0"/>
          </a:p>
          <a:p>
            <a:pPr marL="45720" indent="0">
              <a:buNone/>
            </a:pPr>
            <a:r>
              <a:rPr lang="en-US" sz="3600" dirty="0"/>
              <a:t>1.If the operating temperature is high</a:t>
            </a:r>
            <a:endParaRPr lang="en-US" sz="3600" dirty="0"/>
          </a:p>
          <a:p>
            <a:pPr marL="45720" indent="0">
              <a:buNone/>
            </a:pPr>
            <a:r>
              <a:rPr lang="en-US" sz="3600" dirty="0"/>
              <a:t>2.If the sealing arrangement is perfect to prevent the loss of oil</a:t>
            </a:r>
            <a:endParaRPr lang="en-US" sz="3600" dirty="0"/>
          </a:p>
          <a:p>
            <a:pPr marL="45720" indent="0">
              <a:buNone/>
            </a:pPr>
            <a:r>
              <a:rPr lang="en-US" sz="3600" dirty="0"/>
              <a:t>3.If the speed of the rollers is high</a:t>
            </a:r>
            <a:endParaRPr lang="en-US" sz="3600" dirty="0"/>
          </a:p>
          <a:p>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1278" y="885825"/>
            <a:ext cx="11267768" cy="5362575"/>
          </a:xfrm>
        </p:spPr>
        <p:txBody>
          <a:bodyPr>
            <a:normAutofit/>
          </a:bodyPr>
          <a:lstStyle/>
          <a:p>
            <a:pPr marL="45720" indent="0">
              <a:buNone/>
            </a:pPr>
            <a:r>
              <a:rPr lang="en-US" dirty="0"/>
              <a:t>(</a:t>
            </a:r>
            <a:r>
              <a:rPr lang="en-US" dirty="0" err="1"/>
              <a:t>i</a:t>
            </a:r>
            <a:r>
              <a:rPr lang="en-US" dirty="0"/>
              <a:t>) Animal and Vegetables oils: Animal oils are extracted from the crude fat and vegetables oils such as cotton seed oil and caster oils. These oils possess good oiliness and hence they can stick on metal surfaces effectively even under elevated temperatures and heavy loads. But they suffer from the disadvantages that they are costly, undergo easy oxidation to give gummy products and hydrolyze easily on contact with moist air or water. Hence they are only rarely used these days for lubrication. But they are still used as blending agents in petroleum based lubricants to get improved oiliness.</a:t>
            </a:r>
            <a:endParaRPr lang="en-US" dirty="0"/>
          </a:p>
          <a:p>
            <a:pPr marL="45720" indent="0">
              <a:buNone/>
            </a:pPr>
            <a:r>
              <a:rPr lang="en-US" dirty="0"/>
              <a:t> (ii) Mineral or Petroleum oils: These are basically lower molecular weight hydrocarbons with about 12 to 50 carbon atoms. As they are cheap, available in abundance and stable under service conditions, hence they are widely used. But the oiliness of mineral oils is less, so the addition of higher molecular weight compounds like oleic acid and stearic acid increases the oiliness of mineral oil.</a:t>
            </a:r>
            <a:endParaRPr lang="en-US" dirty="0"/>
          </a:p>
          <a:p>
            <a:pPr marL="45720" indent="0">
              <a:buNone/>
            </a:pPr>
            <a:r>
              <a:rPr lang="en-US" dirty="0"/>
              <a:t> (iii) Blended oils: No single oil possesses all the properties required for a good lubricant and hence addition of proper additives is essential to make them perform well. Such additives added into lubricating oils are called blended oils. </a:t>
            </a:r>
            <a:endParaRPr lang="en-IN" dirty="0"/>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0</TotalTime>
  <Words>15520</Words>
  <Application>WPS Presentation</Application>
  <PresentationFormat>Widescreen</PresentationFormat>
  <Paragraphs>288</Paragraphs>
  <Slides>65</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65</vt:i4>
      </vt:variant>
    </vt:vector>
  </HeadingPairs>
  <TitlesOfParts>
    <vt:vector size="80" baseType="lpstr">
      <vt:lpstr>Arial</vt:lpstr>
      <vt:lpstr>SimSun</vt:lpstr>
      <vt:lpstr>Wingdings</vt:lpstr>
      <vt:lpstr>Corbel</vt:lpstr>
      <vt:lpstr>Microsoft YaHei</vt:lpstr>
      <vt:lpstr>Arial Unicode MS</vt:lpstr>
      <vt:lpstr>Calibri</vt:lpstr>
      <vt:lpstr>Verdana</vt:lpstr>
      <vt:lpstr>Roboto</vt:lpstr>
      <vt:lpstr>Times New Roman</vt:lpstr>
      <vt:lpstr>Google Sans</vt:lpstr>
      <vt:lpstr>Segoe Print</vt:lpstr>
      <vt:lpstr>NotoSansRegular</vt:lpstr>
      <vt:lpstr>NotoSansLight</vt:lpstr>
      <vt:lpstr>Basis</vt:lpstr>
      <vt:lpstr>LUBRICANTS</vt:lpstr>
      <vt:lpstr>INTRODUCTION</vt:lpstr>
      <vt:lpstr>PowerPoint 演示文稿</vt:lpstr>
      <vt:lpstr>FUNCTIONS OF LUBRICANTS</vt:lpstr>
      <vt:lpstr>Classification of lubricants</vt:lpstr>
      <vt:lpstr>Liquid lubricants or lubricating oils</vt:lpstr>
      <vt:lpstr>Characteristic of lubricating oils</vt:lpstr>
      <vt:lpstr>PowerPoint 演示文稿</vt:lpstr>
      <vt:lpstr>PowerPoint 演示文稿</vt:lpstr>
      <vt:lpstr>SEMISOLID LUBRICANTS</vt:lpstr>
      <vt:lpstr>Classification</vt:lpstr>
      <vt:lpstr>Applications Suitable for Grease </vt:lpstr>
      <vt:lpstr>Solid lubricants</vt:lpstr>
      <vt:lpstr>They are preferred where</vt:lpstr>
      <vt:lpstr>Graphite</vt:lpstr>
      <vt:lpstr>Molybdenum disulphide (MoS2):</vt:lpstr>
      <vt:lpstr>BORON NITRIDE</vt:lpstr>
      <vt:lpstr>Properties of Lubricants</vt:lpstr>
      <vt:lpstr>PowerPoint 演示文稿</vt:lpstr>
      <vt:lpstr>Mechanism of Lubrication</vt:lpstr>
      <vt:lpstr>CORROSION</vt:lpstr>
      <vt:lpstr>                INTRODUCTION</vt:lpstr>
      <vt:lpstr>TYPES OF CORROSION</vt:lpstr>
      <vt:lpstr>         Atmospheric corrosion</vt:lpstr>
      <vt:lpstr>Mechanism of rusting of iron</vt:lpstr>
      <vt:lpstr>PowerPoint 演示文稿</vt:lpstr>
      <vt:lpstr>WATERLINE CORROSION</vt:lpstr>
      <vt:lpstr>PowerPoint 演示文稿</vt:lpstr>
      <vt:lpstr>PowerPoint 演示文稿</vt:lpstr>
      <vt:lpstr>PROTECTION OF CORROSION</vt:lpstr>
      <vt:lpstr> CHEMICALS IN AGRICULTURE</vt:lpstr>
      <vt:lpstr>PowerPoint 演示文稿</vt:lpstr>
      <vt:lpstr>PowerPoint 演示文稿</vt:lpstr>
      <vt:lpstr>Advantages of Insecticides </vt:lpstr>
      <vt:lpstr>PowerPoint 演示文稿</vt:lpstr>
      <vt:lpstr>PowerPoint 演示文稿</vt:lpstr>
      <vt:lpstr>Bio-fertilizers</vt:lpstr>
      <vt:lpstr>Apparatus used in  chemistry       laboratory </vt:lpstr>
      <vt:lpstr>PowerPoint 演示文稿</vt:lpstr>
      <vt:lpstr>PowerPoint 演示文稿</vt:lpstr>
      <vt:lpstr>PowerPoint 演示文稿</vt:lpstr>
      <vt:lpstr>PowerPoint 演示文稿</vt:lpstr>
      <vt:lpstr>PowerPoint 演示文稿</vt:lpstr>
      <vt:lpstr>PowerPoint 演示文稿</vt:lpstr>
      <vt:lpstr>Woulf bottle</vt:lpstr>
      <vt:lpstr>Thistle funnel</vt:lpstr>
      <vt:lpstr>PowerPoint 演示文稿</vt:lpstr>
      <vt:lpstr>Reagent bottle</vt:lpstr>
      <vt:lpstr>SPATULA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Wash bottle</vt:lpstr>
      <vt:lpstr>PowerPoint 演示文稿</vt:lpstr>
      <vt:lpstr>Tripod stand</vt:lpstr>
      <vt:lpstr>Wire gauze</vt:lpstr>
      <vt:lpstr>PowerPoint 演示文稿</vt:lpstr>
      <vt:lpstr>PowerPoint 演示文稿</vt:lpstr>
      <vt:lpstr>PowerPoint 演示文稿</vt:lpstr>
      <vt:lpstr>Pipette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LUBRICANTS</dc:title>
  <dc:creator>Sushreeta Behera</dc:creator>
  <cp:lastModifiedBy>GPBGH</cp:lastModifiedBy>
  <cp:revision>21</cp:revision>
  <dcterms:created xsi:type="dcterms:W3CDTF">2021-08-07T01:45:00Z</dcterms:created>
  <dcterms:modified xsi:type="dcterms:W3CDTF">2023-10-10T07:46:44Z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63F3DB514619493EA6CC8A8E062E8D9D_12</vt:lpwstr>
  </property>
  <property fmtid="{D5CDD505-2E9C-101B-9397-08002B2CF9AE}" pid="3" name="KSOProductBuildVer">
    <vt:lpwstr>1033-12.2.0.13215</vt:lpwstr>
  </property>
</Properties>
</file>